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6" r:id="rId3"/>
    <p:sldId id="258" r:id="rId4"/>
    <p:sldId id="261" r:id="rId5"/>
    <p:sldId id="262" r:id="rId6"/>
    <p:sldId id="260" r:id="rId7"/>
    <p:sldId id="263" r:id="rId8"/>
    <p:sldId id="265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314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315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294" r:id="rId49"/>
    <p:sldId id="305" r:id="rId50"/>
    <p:sldId id="307" r:id="rId51"/>
    <p:sldId id="308" r:id="rId52"/>
    <p:sldId id="309" r:id="rId53"/>
    <p:sldId id="310" r:id="rId54"/>
    <p:sldId id="311" r:id="rId55"/>
    <p:sldId id="313" r:id="rId56"/>
    <p:sldId id="31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3551DA-C804-41A5-A702-2B5169518128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E027C92-F8FC-43E9-83B7-1E82026DD387}">
      <dgm:prSet phldrT="[Text]" custT="1"/>
      <dgm:spPr/>
      <dgm:t>
        <a:bodyPr/>
        <a:lstStyle/>
        <a:p>
          <a:r>
            <a:rPr lang="bg-BG" sz="1050"/>
            <a:t>"Аз съм по-добре информиран"</a:t>
          </a:r>
          <a:endParaRPr lang="en-US" sz="1050"/>
        </a:p>
      </dgm:t>
    </dgm:pt>
    <dgm:pt modelId="{ADE8C887-B955-45A0-B07B-2AD142B162E7}" type="parTrans" cxnId="{BDB33AB4-80F8-4FEC-BE3B-FFFC5A63C222}">
      <dgm:prSet/>
      <dgm:spPr/>
      <dgm:t>
        <a:bodyPr/>
        <a:lstStyle/>
        <a:p>
          <a:endParaRPr lang="en-US"/>
        </a:p>
      </dgm:t>
    </dgm:pt>
    <dgm:pt modelId="{FF2BAAED-EC16-4B82-AE93-9B6F66647023}" type="sibTrans" cxnId="{BDB33AB4-80F8-4FEC-BE3B-FFFC5A63C222}">
      <dgm:prSet/>
      <dgm:spPr/>
      <dgm:t>
        <a:bodyPr/>
        <a:lstStyle/>
        <a:p>
          <a:endParaRPr lang="en-US"/>
        </a:p>
      </dgm:t>
    </dgm:pt>
    <dgm:pt modelId="{994023AC-3FD7-4606-B011-528925B683A7}">
      <dgm:prSet phldrT="[Text]" custT="1"/>
      <dgm:spPr/>
      <dgm:t>
        <a:bodyPr/>
        <a:lstStyle/>
        <a:p>
          <a:r>
            <a:rPr lang="bg-BG" sz="1050"/>
            <a:t>"Аз управлявам делата си"</a:t>
          </a:r>
          <a:endParaRPr lang="en-US" sz="1050"/>
        </a:p>
      </dgm:t>
    </dgm:pt>
    <dgm:pt modelId="{1D3F331C-C46A-40B7-B331-4AC837FAB150}" type="parTrans" cxnId="{9ECD35C4-5F3D-40DB-A73E-AD5918247752}">
      <dgm:prSet/>
      <dgm:spPr/>
      <dgm:t>
        <a:bodyPr/>
        <a:lstStyle/>
        <a:p>
          <a:endParaRPr lang="en-US"/>
        </a:p>
      </dgm:t>
    </dgm:pt>
    <dgm:pt modelId="{3DBD3982-359E-4844-9C20-5DD0C4E5C79F}" type="sibTrans" cxnId="{9ECD35C4-5F3D-40DB-A73E-AD5918247752}">
      <dgm:prSet/>
      <dgm:spPr/>
      <dgm:t>
        <a:bodyPr/>
        <a:lstStyle/>
        <a:p>
          <a:endParaRPr lang="en-US"/>
        </a:p>
      </dgm:t>
    </dgm:pt>
    <dgm:pt modelId="{07D1AAB4-4E94-474A-B6E1-1B3DD0FD7B90}">
      <dgm:prSet phldrT="[Text]" custT="1"/>
      <dgm:spPr/>
      <dgm:t>
        <a:bodyPr/>
        <a:lstStyle/>
        <a:p>
          <a:r>
            <a:rPr lang="bg-BG" sz="1050"/>
            <a:t>"Аз спестявам пари и получавам по-добро качество"</a:t>
          </a:r>
          <a:endParaRPr lang="en-US" sz="1050"/>
        </a:p>
      </dgm:t>
    </dgm:pt>
    <dgm:pt modelId="{37538EE0-CCDE-488A-9591-F9F161E4881E}" type="parTrans" cxnId="{BC2CEF92-0CB2-4DF9-A0E7-8BC480202219}">
      <dgm:prSet/>
      <dgm:spPr/>
      <dgm:t>
        <a:bodyPr/>
        <a:lstStyle/>
        <a:p>
          <a:endParaRPr lang="en-US"/>
        </a:p>
      </dgm:t>
    </dgm:pt>
    <dgm:pt modelId="{8EF381D9-F569-47B7-AB5D-86D8E800540D}" type="sibTrans" cxnId="{BC2CEF92-0CB2-4DF9-A0E7-8BC480202219}">
      <dgm:prSet/>
      <dgm:spPr/>
      <dgm:t>
        <a:bodyPr/>
        <a:lstStyle/>
        <a:p>
          <a:endParaRPr lang="en-US"/>
        </a:p>
      </dgm:t>
    </dgm:pt>
    <dgm:pt modelId="{6C7DA861-58D5-4D41-B1B5-B058F3125C51}">
      <dgm:prSet phldrT="[Text]" custT="1"/>
      <dgm:spPr/>
      <dgm:t>
        <a:bodyPr/>
        <a:lstStyle/>
        <a:p>
          <a:r>
            <a:rPr lang="bg-BG" sz="1050"/>
            <a:t>Самочувствие</a:t>
          </a:r>
          <a:endParaRPr lang="en-US" sz="1050"/>
        </a:p>
      </dgm:t>
    </dgm:pt>
    <dgm:pt modelId="{6D0D89EE-7557-49EC-AAB9-30392E7BA914}" type="parTrans" cxnId="{FDF47475-A514-4736-A319-DBFE66C0D181}">
      <dgm:prSet/>
      <dgm:spPr/>
      <dgm:t>
        <a:bodyPr/>
        <a:lstStyle/>
        <a:p>
          <a:endParaRPr lang="en-US"/>
        </a:p>
      </dgm:t>
    </dgm:pt>
    <dgm:pt modelId="{4790D332-EF54-4ACB-80FF-7EC6DE2783F7}" type="sibTrans" cxnId="{FDF47475-A514-4736-A319-DBFE66C0D181}">
      <dgm:prSet/>
      <dgm:spPr/>
      <dgm:t>
        <a:bodyPr/>
        <a:lstStyle/>
        <a:p>
          <a:endParaRPr lang="en-US"/>
        </a:p>
      </dgm:t>
    </dgm:pt>
    <dgm:pt modelId="{BEFC4B5F-BF65-4745-894B-3792CB104B2C}">
      <dgm:prSet phldrT="[Text]" custT="1"/>
      <dgm:spPr/>
      <dgm:t>
        <a:bodyPr/>
        <a:lstStyle/>
        <a:p>
          <a:r>
            <a:rPr lang="bg-BG" sz="1050"/>
            <a:t>"Аз контролирам"</a:t>
          </a:r>
          <a:endParaRPr lang="en-US" sz="1050"/>
        </a:p>
      </dgm:t>
    </dgm:pt>
    <dgm:pt modelId="{DD43CD97-6D2C-4ADC-854A-3CF299350755}" type="parTrans" cxnId="{06322C34-B3B8-4BE3-8C66-20B970C24EB0}">
      <dgm:prSet/>
      <dgm:spPr/>
      <dgm:t>
        <a:bodyPr/>
        <a:lstStyle/>
        <a:p>
          <a:endParaRPr lang="en-US"/>
        </a:p>
      </dgm:t>
    </dgm:pt>
    <dgm:pt modelId="{5C699695-D42D-46AE-AEDF-10785AE01B96}" type="sibTrans" cxnId="{06322C34-B3B8-4BE3-8C66-20B970C24EB0}">
      <dgm:prSet/>
      <dgm:spPr/>
      <dgm:t>
        <a:bodyPr/>
        <a:lstStyle/>
        <a:p>
          <a:endParaRPr lang="en-US"/>
        </a:p>
      </dgm:t>
    </dgm:pt>
    <dgm:pt modelId="{1E723521-5827-4F9B-8EDC-F01D1D7FD431}" type="pres">
      <dgm:prSet presAssocID="{6C3551DA-C804-41A5-A702-2B51695181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F77622-7CC7-42D4-AAF0-B8C62E075F02}" type="pres">
      <dgm:prSet presAssocID="{0E027C92-F8FC-43E9-83B7-1E82026DD38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FB35C-D9CA-4982-BE52-78289ECCFA58}" type="pres">
      <dgm:prSet presAssocID="{0E027C92-F8FC-43E9-83B7-1E82026DD387}" presName="spNode" presStyleCnt="0"/>
      <dgm:spPr/>
      <dgm:t>
        <a:bodyPr/>
        <a:lstStyle/>
        <a:p>
          <a:endParaRPr lang="en-US"/>
        </a:p>
      </dgm:t>
    </dgm:pt>
    <dgm:pt modelId="{FE3E7CC7-21D8-4821-AB08-7E0E472A0DF2}" type="pres">
      <dgm:prSet presAssocID="{FF2BAAED-EC16-4B82-AE93-9B6F6664702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8C1172C-BCE1-484C-B8CB-EC22FA3A9D45}" type="pres">
      <dgm:prSet presAssocID="{994023AC-3FD7-4606-B011-528925B683A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F1328-A2D1-40EA-8761-E46398CA833A}" type="pres">
      <dgm:prSet presAssocID="{994023AC-3FD7-4606-B011-528925B683A7}" presName="spNode" presStyleCnt="0"/>
      <dgm:spPr/>
      <dgm:t>
        <a:bodyPr/>
        <a:lstStyle/>
        <a:p>
          <a:endParaRPr lang="en-US"/>
        </a:p>
      </dgm:t>
    </dgm:pt>
    <dgm:pt modelId="{A051FC40-44C2-4F7C-AAB2-21B90F722D56}" type="pres">
      <dgm:prSet presAssocID="{3DBD3982-359E-4844-9C20-5DD0C4E5C79F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589DC67-BAD6-4B3A-B0E5-3F520E33F796}" type="pres">
      <dgm:prSet presAssocID="{07D1AAB4-4E94-474A-B6E1-1B3DD0FD7B9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ABE0D-2B4E-42D8-A430-689018E4561D}" type="pres">
      <dgm:prSet presAssocID="{07D1AAB4-4E94-474A-B6E1-1B3DD0FD7B90}" presName="spNode" presStyleCnt="0"/>
      <dgm:spPr/>
      <dgm:t>
        <a:bodyPr/>
        <a:lstStyle/>
        <a:p>
          <a:endParaRPr lang="en-US"/>
        </a:p>
      </dgm:t>
    </dgm:pt>
    <dgm:pt modelId="{E9CB88EE-9F14-4FD8-8A59-E91C066499A5}" type="pres">
      <dgm:prSet presAssocID="{8EF381D9-F569-47B7-AB5D-86D8E800540D}" presName="sibTrans" presStyleLbl="sibTrans1D1" presStyleIdx="2" presStyleCnt="5"/>
      <dgm:spPr/>
      <dgm:t>
        <a:bodyPr/>
        <a:lstStyle/>
        <a:p>
          <a:endParaRPr lang="en-US"/>
        </a:p>
      </dgm:t>
    </dgm:pt>
    <dgm:pt modelId="{6B2E516D-EC21-4289-953A-C6DD21EAB114}" type="pres">
      <dgm:prSet presAssocID="{6C7DA861-58D5-4D41-B1B5-B058F3125C5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67633-C76A-4A69-BC04-766D1F53A006}" type="pres">
      <dgm:prSet presAssocID="{6C7DA861-58D5-4D41-B1B5-B058F3125C51}" presName="spNode" presStyleCnt="0"/>
      <dgm:spPr/>
      <dgm:t>
        <a:bodyPr/>
        <a:lstStyle/>
        <a:p>
          <a:endParaRPr lang="en-US"/>
        </a:p>
      </dgm:t>
    </dgm:pt>
    <dgm:pt modelId="{B8699F97-3F7C-4817-B9FA-49C6F41C3EDC}" type="pres">
      <dgm:prSet presAssocID="{4790D332-EF54-4ACB-80FF-7EC6DE2783F7}" presName="sibTrans" presStyleLbl="sibTrans1D1" presStyleIdx="3" presStyleCnt="5"/>
      <dgm:spPr/>
      <dgm:t>
        <a:bodyPr/>
        <a:lstStyle/>
        <a:p>
          <a:endParaRPr lang="en-US"/>
        </a:p>
      </dgm:t>
    </dgm:pt>
    <dgm:pt modelId="{E742F807-EEF6-4318-A876-DFB3C9631FC0}" type="pres">
      <dgm:prSet presAssocID="{BEFC4B5F-BF65-4745-894B-3792CB104B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38B2A-3147-4EBE-ADC7-C716B407516A}" type="pres">
      <dgm:prSet presAssocID="{BEFC4B5F-BF65-4745-894B-3792CB104B2C}" presName="spNode" presStyleCnt="0"/>
      <dgm:spPr/>
      <dgm:t>
        <a:bodyPr/>
        <a:lstStyle/>
        <a:p>
          <a:endParaRPr lang="en-US"/>
        </a:p>
      </dgm:t>
    </dgm:pt>
    <dgm:pt modelId="{D30A33B6-0CB2-46D8-9103-07A7C990F31C}" type="pres">
      <dgm:prSet presAssocID="{5C699695-D42D-46AE-AEDF-10785AE01B96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BEDACD9D-D133-4B54-A2CA-7F8869AADD33}" type="presOf" srcId="{4790D332-EF54-4ACB-80FF-7EC6DE2783F7}" destId="{B8699F97-3F7C-4817-B9FA-49C6F41C3EDC}" srcOrd="0" destOrd="0" presId="urn:microsoft.com/office/officeart/2005/8/layout/cycle5"/>
    <dgm:cxn modelId="{72C69DB3-DD0D-4044-ADEB-032343813781}" type="presOf" srcId="{3DBD3982-359E-4844-9C20-5DD0C4E5C79F}" destId="{A051FC40-44C2-4F7C-AAB2-21B90F722D56}" srcOrd="0" destOrd="0" presId="urn:microsoft.com/office/officeart/2005/8/layout/cycle5"/>
    <dgm:cxn modelId="{A5838B5A-1D88-42B3-979F-CAA66EAF20E4}" type="presOf" srcId="{5C699695-D42D-46AE-AEDF-10785AE01B96}" destId="{D30A33B6-0CB2-46D8-9103-07A7C990F31C}" srcOrd="0" destOrd="0" presId="urn:microsoft.com/office/officeart/2005/8/layout/cycle5"/>
    <dgm:cxn modelId="{925CDC09-0FED-464A-9046-113BA0C61639}" type="presOf" srcId="{6C3551DA-C804-41A5-A702-2B5169518128}" destId="{1E723521-5827-4F9B-8EDC-F01D1D7FD431}" srcOrd="0" destOrd="0" presId="urn:microsoft.com/office/officeart/2005/8/layout/cycle5"/>
    <dgm:cxn modelId="{BC2CEF92-0CB2-4DF9-A0E7-8BC480202219}" srcId="{6C3551DA-C804-41A5-A702-2B5169518128}" destId="{07D1AAB4-4E94-474A-B6E1-1B3DD0FD7B90}" srcOrd="2" destOrd="0" parTransId="{37538EE0-CCDE-488A-9591-F9F161E4881E}" sibTransId="{8EF381D9-F569-47B7-AB5D-86D8E800540D}"/>
    <dgm:cxn modelId="{C84899D9-7B10-4493-A028-AD58C37E161F}" type="presOf" srcId="{FF2BAAED-EC16-4B82-AE93-9B6F66647023}" destId="{FE3E7CC7-21D8-4821-AB08-7E0E472A0DF2}" srcOrd="0" destOrd="0" presId="urn:microsoft.com/office/officeart/2005/8/layout/cycle5"/>
    <dgm:cxn modelId="{94F9F12B-BBC1-4BC8-929F-FE13C2E53AD2}" type="presOf" srcId="{994023AC-3FD7-4606-B011-528925B683A7}" destId="{08C1172C-BCE1-484C-B8CB-EC22FA3A9D45}" srcOrd="0" destOrd="0" presId="urn:microsoft.com/office/officeart/2005/8/layout/cycle5"/>
    <dgm:cxn modelId="{C6DCD4F8-74D6-409E-BA9A-E2032BBC24A0}" type="presOf" srcId="{07D1AAB4-4E94-474A-B6E1-1B3DD0FD7B90}" destId="{D589DC67-BAD6-4B3A-B0E5-3F520E33F796}" srcOrd="0" destOrd="0" presId="urn:microsoft.com/office/officeart/2005/8/layout/cycle5"/>
    <dgm:cxn modelId="{33AE81FF-6F46-4F46-ADE2-30C1E6D15110}" type="presOf" srcId="{BEFC4B5F-BF65-4745-894B-3792CB104B2C}" destId="{E742F807-EEF6-4318-A876-DFB3C9631FC0}" srcOrd="0" destOrd="0" presId="urn:microsoft.com/office/officeart/2005/8/layout/cycle5"/>
    <dgm:cxn modelId="{BFDCF6B5-27E0-4A47-9C54-8C455A592EFD}" type="presOf" srcId="{0E027C92-F8FC-43E9-83B7-1E82026DD387}" destId="{0EF77622-7CC7-42D4-AAF0-B8C62E075F02}" srcOrd="0" destOrd="0" presId="urn:microsoft.com/office/officeart/2005/8/layout/cycle5"/>
    <dgm:cxn modelId="{06322C34-B3B8-4BE3-8C66-20B970C24EB0}" srcId="{6C3551DA-C804-41A5-A702-2B5169518128}" destId="{BEFC4B5F-BF65-4745-894B-3792CB104B2C}" srcOrd="4" destOrd="0" parTransId="{DD43CD97-6D2C-4ADC-854A-3CF299350755}" sibTransId="{5C699695-D42D-46AE-AEDF-10785AE01B96}"/>
    <dgm:cxn modelId="{9ECD35C4-5F3D-40DB-A73E-AD5918247752}" srcId="{6C3551DA-C804-41A5-A702-2B5169518128}" destId="{994023AC-3FD7-4606-B011-528925B683A7}" srcOrd="1" destOrd="0" parTransId="{1D3F331C-C46A-40B7-B331-4AC837FAB150}" sibTransId="{3DBD3982-359E-4844-9C20-5DD0C4E5C79F}"/>
    <dgm:cxn modelId="{CD923374-0800-416D-8EE0-D5EA67D96742}" type="presOf" srcId="{6C7DA861-58D5-4D41-B1B5-B058F3125C51}" destId="{6B2E516D-EC21-4289-953A-C6DD21EAB114}" srcOrd="0" destOrd="0" presId="urn:microsoft.com/office/officeart/2005/8/layout/cycle5"/>
    <dgm:cxn modelId="{E318F2B1-9ACF-4184-9ECC-801CE9674B4E}" type="presOf" srcId="{8EF381D9-F569-47B7-AB5D-86D8E800540D}" destId="{E9CB88EE-9F14-4FD8-8A59-E91C066499A5}" srcOrd="0" destOrd="0" presId="urn:microsoft.com/office/officeart/2005/8/layout/cycle5"/>
    <dgm:cxn modelId="{FDF47475-A514-4736-A319-DBFE66C0D181}" srcId="{6C3551DA-C804-41A5-A702-2B5169518128}" destId="{6C7DA861-58D5-4D41-B1B5-B058F3125C51}" srcOrd="3" destOrd="0" parTransId="{6D0D89EE-7557-49EC-AAB9-30392E7BA914}" sibTransId="{4790D332-EF54-4ACB-80FF-7EC6DE2783F7}"/>
    <dgm:cxn modelId="{BDB33AB4-80F8-4FEC-BE3B-FFFC5A63C222}" srcId="{6C3551DA-C804-41A5-A702-2B5169518128}" destId="{0E027C92-F8FC-43E9-83B7-1E82026DD387}" srcOrd="0" destOrd="0" parTransId="{ADE8C887-B955-45A0-B07B-2AD142B162E7}" sibTransId="{FF2BAAED-EC16-4B82-AE93-9B6F66647023}"/>
    <dgm:cxn modelId="{ED69FCE2-5C67-4B3F-958D-633D466097EC}" type="presParOf" srcId="{1E723521-5827-4F9B-8EDC-F01D1D7FD431}" destId="{0EF77622-7CC7-42D4-AAF0-B8C62E075F02}" srcOrd="0" destOrd="0" presId="urn:microsoft.com/office/officeart/2005/8/layout/cycle5"/>
    <dgm:cxn modelId="{CAF1047A-5232-4308-991F-D19459E5922C}" type="presParOf" srcId="{1E723521-5827-4F9B-8EDC-F01D1D7FD431}" destId="{D46FB35C-D9CA-4982-BE52-78289ECCFA58}" srcOrd="1" destOrd="0" presId="urn:microsoft.com/office/officeart/2005/8/layout/cycle5"/>
    <dgm:cxn modelId="{F894A600-B214-405A-B648-04F46E6771F8}" type="presParOf" srcId="{1E723521-5827-4F9B-8EDC-F01D1D7FD431}" destId="{FE3E7CC7-21D8-4821-AB08-7E0E472A0DF2}" srcOrd="2" destOrd="0" presId="urn:microsoft.com/office/officeart/2005/8/layout/cycle5"/>
    <dgm:cxn modelId="{D58B3D93-CACB-4DC4-BC8F-B8BE07E327CF}" type="presParOf" srcId="{1E723521-5827-4F9B-8EDC-F01D1D7FD431}" destId="{08C1172C-BCE1-484C-B8CB-EC22FA3A9D45}" srcOrd="3" destOrd="0" presId="urn:microsoft.com/office/officeart/2005/8/layout/cycle5"/>
    <dgm:cxn modelId="{9D51CD89-6ED7-400F-B499-1146917C6963}" type="presParOf" srcId="{1E723521-5827-4F9B-8EDC-F01D1D7FD431}" destId="{B87F1328-A2D1-40EA-8761-E46398CA833A}" srcOrd="4" destOrd="0" presId="urn:microsoft.com/office/officeart/2005/8/layout/cycle5"/>
    <dgm:cxn modelId="{AD848E4A-5C88-45E8-BA42-5AA8E9E97D5E}" type="presParOf" srcId="{1E723521-5827-4F9B-8EDC-F01D1D7FD431}" destId="{A051FC40-44C2-4F7C-AAB2-21B90F722D56}" srcOrd="5" destOrd="0" presId="urn:microsoft.com/office/officeart/2005/8/layout/cycle5"/>
    <dgm:cxn modelId="{C90CDF9D-848C-41A8-87B4-C96489C293F6}" type="presParOf" srcId="{1E723521-5827-4F9B-8EDC-F01D1D7FD431}" destId="{D589DC67-BAD6-4B3A-B0E5-3F520E33F796}" srcOrd="6" destOrd="0" presId="urn:microsoft.com/office/officeart/2005/8/layout/cycle5"/>
    <dgm:cxn modelId="{66B6F416-9542-4BC4-846D-DCE52B0096FC}" type="presParOf" srcId="{1E723521-5827-4F9B-8EDC-F01D1D7FD431}" destId="{3FFABE0D-2B4E-42D8-A430-689018E4561D}" srcOrd="7" destOrd="0" presId="urn:microsoft.com/office/officeart/2005/8/layout/cycle5"/>
    <dgm:cxn modelId="{5C7E45DB-9800-4970-9576-C36640858399}" type="presParOf" srcId="{1E723521-5827-4F9B-8EDC-F01D1D7FD431}" destId="{E9CB88EE-9F14-4FD8-8A59-E91C066499A5}" srcOrd="8" destOrd="0" presId="urn:microsoft.com/office/officeart/2005/8/layout/cycle5"/>
    <dgm:cxn modelId="{D1C5084C-305F-4949-A040-922E700CF41F}" type="presParOf" srcId="{1E723521-5827-4F9B-8EDC-F01D1D7FD431}" destId="{6B2E516D-EC21-4289-953A-C6DD21EAB114}" srcOrd="9" destOrd="0" presId="urn:microsoft.com/office/officeart/2005/8/layout/cycle5"/>
    <dgm:cxn modelId="{8F2009E8-5537-4B14-BEA5-4A0D94CB320B}" type="presParOf" srcId="{1E723521-5827-4F9B-8EDC-F01D1D7FD431}" destId="{CC667633-C76A-4A69-BC04-766D1F53A006}" srcOrd="10" destOrd="0" presId="urn:microsoft.com/office/officeart/2005/8/layout/cycle5"/>
    <dgm:cxn modelId="{1C95623C-55D4-4B70-9478-7FC50F124306}" type="presParOf" srcId="{1E723521-5827-4F9B-8EDC-F01D1D7FD431}" destId="{B8699F97-3F7C-4817-B9FA-49C6F41C3EDC}" srcOrd="11" destOrd="0" presId="urn:microsoft.com/office/officeart/2005/8/layout/cycle5"/>
    <dgm:cxn modelId="{383C8FB0-133C-4DAF-980E-AA946AFA8867}" type="presParOf" srcId="{1E723521-5827-4F9B-8EDC-F01D1D7FD431}" destId="{E742F807-EEF6-4318-A876-DFB3C9631FC0}" srcOrd="12" destOrd="0" presId="urn:microsoft.com/office/officeart/2005/8/layout/cycle5"/>
    <dgm:cxn modelId="{931BCE3F-2939-4D4C-9B06-183E94A71192}" type="presParOf" srcId="{1E723521-5827-4F9B-8EDC-F01D1D7FD431}" destId="{92838B2A-3147-4EBE-ADC7-C716B407516A}" srcOrd="13" destOrd="0" presId="urn:microsoft.com/office/officeart/2005/8/layout/cycle5"/>
    <dgm:cxn modelId="{79F34AE1-7138-45F6-BFA1-372EE99B7008}" type="presParOf" srcId="{1E723521-5827-4F9B-8EDC-F01D1D7FD431}" destId="{D30A33B6-0CB2-46D8-9103-07A7C990F31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77622-7CC7-42D4-AAF0-B8C62E075F02}">
      <dsp:nvSpPr>
        <dsp:cNvPr id="0" name=""/>
        <dsp:cNvSpPr/>
      </dsp:nvSpPr>
      <dsp:spPr>
        <a:xfrm>
          <a:off x="1820693" y="89987"/>
          <a:ext cx="1473537" cy="9577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/>
            <a:t>"Аз съм по-добре информиран"</a:t>
          </a:r>
          <a:endParaRPr lang="en-US" sz="1050" kern="1200"/>
        </a:p>
      </dsp:txBody>
      <dsp:txXfrm>
        <a:off x="1867449" y="136743"/>
        <a:ext cx="1380025" cy="864287"/>
      </dsp:txXfrm>
    </dsp:sp>
    <dsp:sp modelId="{FE3E7CC7-21D8-4821-AB08-7E0E472A0DF2}">
      <dsp:nvSpPr>
        <dsp:cNvPr id="0" name=""/>
        <dsp:cNvSpPr/>
      </dsp:nvSpPr>
      <dsp:spPr>
        <a:xfrm>
          <a:off x="644366" y="568887"/>
          <a:ext cx="3826191" cy="3826191"/>
        </a:xfrm>
        <a:custGeom>
          <a:avLst/>
          <a:gdLst/>
          <a:ahLst/>
          <a:cxnLst/>
          <a:rect l="0" t="0" r="0" b="0"/>
          <a:pathLst>
            <a:path>
              <a:moveTo>
                <a:pt x="2847150" y="243521"/>
              </a:moveTo>
              <a:arcTo wR="1913095" hR="1913095" stAng="17953508" swAng="121142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1172C-BCE1-484C-B8CB-EC22FA3A9D45}">
      <dsp:nvSpPr>
        <dsp:cNvPr id="0" name=""/>
        <dsp:cNvSpPr/>
      </dsp:nvSpPr>
      <dsp:spPr>
        <a:xfrm>
          <a:off x="3640155" y="1411904"/>
          <a:ext cx="1473537" cy="9577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/>
            <a:t>"Аз управлявам делата си"</a:t>
          </a:r>
          <a:endParaRPr lang="en-US" sz="1050" kern="1200"/>
        </a:p>
      </dsp:txBody>
      <dsp:txXfrm>
        <a:off x="3686911" y="1458660"/>
        <a:ext cx="1380025" cy="864287"/>
      </dsp:txXfrm>
    </dsp:sp>
    <dsp:sp modelId="{A051FC40-44C2-4F7C-AAB2-21B90F722D56}">
      <dsp:nvSpPr>
        <dsp:cNvPr id="0" name=""/>
        <dsp:cNvSpPr/>
      </dsp:nvSpPr>
      <dsp:spPr>
        <a:xfrm>
          <a:off x="644366" y="568887"/>
          <a:ext cx="3826191" cy="3826191"/>
        </a:xfrm>
        <a:custGeom>
          <a:avLst/>
          <a:gdLst/>
          <a:ahLst/>
          <a:cxnLst/>
          <a:rect l="0" t="0" r="0" b="0"/>
          <a:pathLst>
            <a:path>
              <a:moveTo>
                <a:pt x="3821601" y="2045547"/>
              </a:moveTo>
              <a:arcTo wR="1913095" hR="1913095" stAng="21838200" swAng="135963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9DC67-BAD6-4B3A-B0E5-3F520E33F796}">
      <dsp:nvSpPr>
        <dsp:cNvPr id="0" name=""/>
        <dsp:cNvSpPr/>
      </dsp:nvSpPr>
      <dsp:spPr>
        <a:xfrm>
          <a:off x="2945183" y="3550810"/>
          <a:ext cx="1473537" cy="9577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/>
            <a:t>"Аз спестявам пари и получавам по-добро качество"</a:t>
          </a:r>
          <a:endParaRPr lang="en-US" sz="1050" kern="1200"/>
        </a:p>
      </dsp:txBody>
      <dsp:txXfrm>
        <a:off x="2991939" y="3597566"/>
        <a:ext cx="1380025" cy="864287"/>
      </dsp:txXfrm>
    </dsp:sp>
    <dsp:sp modelId="{E9CB88EE-9F14-4FD8-8A59-E91C066499A5}">
      <dsp:nvSpPr>
        <dsp:cNvPr id="0" name=""/>
        <dsp:cNvSpPr/>
      </dsp:nvSpPr>
      <dsp:spPr>
        <a:xfrm>
          <a:off x="644366" y="568887"/>
          <a:ext cx="3826191" cy="3826191"/>
        </a:xfrm>
        <a:custGeom>
          <a:avLst/>
          <a:gdLst/>
          <a:ahLst/>
          <a:cxnLst/>
          <a:rect l="0" t="0" r="0" b="0"/>
          <a:pathLst>
            <a:path>
              <a:moveTo>
                <a:pt x="2147839" y="3811735"/>
              </a:moveTo>
              <a:arcTo wR="1913095" hR="1913095" stAng="4977110" swAng="84577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E516D-EC21-4289-953A-C6DD21EAB114}">
      <dsp:nvSpPr>
        <dsp:cNvPr id="0" name=""/>
        <dsp:cNvSpPr/>
      </dsp:nvSpPr>
      <dsp:spPr>
        <a:xfrm>
          <a:off x="696203" y="3550810"/>
          <a:ext cx="1473537" cy="9577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/>
            <a:t>Самочувствие</a:t>
          </a:r>
          <a:endParaRPr lang="en-US" sz="1050" kern="1200"/>
        </a:p>
      </dsp:txBody>
      <dsp:txXfrm>
        <a:off x="742959" y="3597566"/>
        <a:ext cx="1380025" cy="864287"/>
      </dsp:txXfrm>
    </dsp:sp>
    <dsp:sp modelId="{B8699F97-3F7C-4817-B9FA-49C6F41C3EDC}">
      <dsp:nvSpPr>
        <dsp:cNvPr id="0" name=""/>
        <dsp:cNvSpPr/>
      </dsp:nvSpPr>
      <dsp:spPr>
        <a:xfrm>
          <a:off x="644366" y="568887"/>
          <a:ext cx="3826191" cy="3826191"/>
        </a:xfrm>
        <a:custGeom>
          <a:avLst/>
          <a:gdLst/>
          <a:ahLst/>
          <a:cxnLst/>
          <a:rect l="0" t="0" r="0" b="0"/>
          <a:pathLst>
            <a:path>
              <a:moveTo>
                <a:pt x="202951" y="2770616"/>
              </a:moveTo>
              <a:arcTo wR="1913095" hR="1913095" stAng="9202163" swAng="135963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42F807-EEF6-4318-A876-DFB3C9631FC0}">
      <dsp:nvSpPr>
        <dsp:cNvPr id="0" name=""/>
        <dsp:cNvSpPr/>
      </dsp:nvSpPr>
      <dsp:spPr>
        <a:xfrm>
          <a:off x="1231" y="1411904"/>
          <a:ext cx="1473537" cy="9577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/>
            <a:t>"Аз контролирам"</a:t>
          </a:r>
          <a:endParaRPr lang="en-US" sz="1050" kern="1200"/>
        </a:p>
      </dsp:txBody>
      <dsp:txXfrm>
        <a:off x="47987" y="1458660"/>
        <a:ext cx="1380025" cy="864287"/>
      </dsp:txXfrm>
    </dsp:sp>
    <dsp:sp modelId="{D30A33B6-0CB2-46D8-9103-07A7C990F31C}">
      <dsp:nvSpPr>
        <dsp:cNvPr id="0" name=""/>
        <dsp:cNvSpPr/>
      </dsp:nvSpPr>
      <dsp:spPr>
        <a:xfrm>
          <a:off x="644366" y="568887"/>
          <a:ext cx="3826191" cy="3826191"/>
        </a:xfrm>
        <a:custGeom>
          <a:avLst/>
          <a:gdLst/>
          <a:ahLst/>
          <a:cxnLst/>
          <a:rect l="0" t="0" r="0" b="0"/>
          <a:pathLst>
            <a:path>
              <a:moveTo>
                <a:pt x="460199" y="668496"/>
              </a:moveTo>
              <a:arcTo wR="1913095" hR="1913095" stAng="13235069" swAng="121142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9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9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8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7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6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5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1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EC071-8B91-4BAF-A58B-EA661799F023}" type="datetimeFigureOut">
              <a:rPr lang="en-US" smtClean="0"/>
              <a:t>10/18/2015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8C725-F4F4-4231-80AB-4B94EF79B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2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544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БАНКИРАНЕТО НА ДРЕБНО СЕ „ПРЕФОРМАТИРА“ В РЕЗУЛТАТ НА КОНВЕРГЕНТНИ ВЛИЯНИЯ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79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03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Глобални тенденции в регулацията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579296" cy="4929411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 smtClean="0">
                <a:effectLst/>
                <a:latin typeface="Times New Roman"/>
                <a:ea typeface="Calibri"/>
                <a:cs typeface="Times New Roman"/>
              </a:rPr>
              <a:t>Усилва се ролята и значението на националната регулация - глобалната банкова система засилва своя локален характер</a:t>
            </a: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 smtClean="0">
                <a:effectLst/>
                <a:latin typeface="Times New Roman"/>
                <a:ea typeface="Calibri"/>
                <a:cs typeface="Times New Roman"/>
              </a:rPr>
              <a:t>Глобалните банкови играчи преместват  полето на действие от глобално/ регионално към национално равнище </a:t>
            </a: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 smtClean="0">
                <a:effectLst/>
                <a:latin typeface="Times New Roman"/>
                <a:ea typeface="Calibri"/>
                <a:cs typeface="Times New Roman"/>
              </a:rPr>
              <a:t>Част от локалните пазари се затворят (стават по-трудно достъпни) за новонавлизащи отвън, поради засилващ се протекционизъм и преференции за местните институции.</a:t>
            </a:r>
            <a:endParaRPr lang="en-US" sz="24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 smtClean="0">
                <a:effectLst/>
                <a:latin typeface="Times New Roman"/>
                <a:ea typeface="Calibri"/>
                <a:cs typeface="Times New Roman"/>
              </a:rPr>
              <a:t>Правителствата оказват влияние на банковия сектор преимуществено чрез регулация, а не чрез собствеността си във финансовите институции.</a:t>
            </a:r>
            <a:endParaRPr lang="en-US" sz="2400" dirty="0">
              <a:ea typeface="Calibri"/>
              <a:cs typeface="Times New Roman"/>
            </a:endParaRPr>
          </a:p>
          <a:p>
            <a:endParaRPr lang="en-US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137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6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964488" cy="6126163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>
                <a:latin typeface="Times New Roman"/>
                <a:ea typeface="Calibri"/>
                <a:cs typeface="Times New Roman"/>
              </a:rPr>
              <a:t>Промените в регулацията </a:t>
            </a:r>
            <a:r>
              <a:rPr lang="bg-BG" sz="24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bg-BG" sz="2400" dirty="0">
                <a:latin typeface="Times New Roman"/>
                <a:ea typeface="Calibri"/>
                <a:cs typeface="Times New Roman"/>
              </a:rPr>
              <a:t>нарастване на разходите на банките,  което изисква оптимизиране на процесите и моделите на обслужване на клиентите.</a:t>
            </a:r>
            <a:endParaRPr lang="en-US" sz="24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>
                <a:latin typeface="Times New Roman"/>
                <a:ea typeface="Calibri"/>
                <a:cs typeface="Times New Roman"/>
              </a:rPr>
              <a:t>Повишават се изискванията за конфиденциалност и гарантиране на сигурността на клиентите </a:t>
            </a:r>
            <a:endParaRPr lang="bg-BG" sz="2400" dirty="0" smtClean="0"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 smtClean="0">
                <a:latin typeface="Times New Roman"/>
                <a:ea typeface="Calibri"/>
                <a:cs typeface="Times New Roman"/>
              </a:rPr>
              <a:t>Сенчестата </a:t>
            </a:r>
            <a:r>
              <a:rPr lang="bg-BG" sz="2400" dirty="0">
                <a:latin typeface="Times New Roman"/>
                <a:ea typeface="Calibri"/>
                <a:cs typeface="Times New Roman"/>
              </a:rPr>
              <a:t>банкова индустрия  се разраства </a:t>
            </a:r>
            <a:r>
              <a:rPr lang="bg-BG" sz="2400" dirty="0" smtClean="0">
                <a:latin typeface="Times New Roman"/>
                <a:ea typeface="Calibri"/>
                <a:cs typeface="Times New Roman"/>
              </a:rPr>
              <a:t>агресивно</a:t>
            </a:r>
            <a:endParaRPr lang="en-US" sz="24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sz="2400" dirty="0">
                <a:latin typeface="Times New Roman"/>
                <a:ea typeface="Calibri"/>
                <a:cs typeface="Times New Roman"/>
              </a:rPr>
              <a:t>Големината на банковия сектор започва да корелира по-тясно с </a:t>
            </a:r>
            <a:r>
              <a:rPr lang="bg-BG" sz="2400" dirty="0" smtClean="0">
                <a:latin typeface="Times New Roman"/>
                <a:ea typeface="Calibri"/>
                <a:cs typeface="Times New Roman"/>
              </a:rPr>
              <a:t>БВП</a:t>
            </a:r>
            <a:endParaRPr lang="en-US" sz="2400" dirty="0">
              <a:ea typeface="Calibri"/>
              <a:cs typeface="Times New Roman"/>
            </a:endParaRPr>
          </a:p>
          <a:p>
            <a:endParaRPr lang="en-US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19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51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3473" y="1772817"/>
            <a:ext cx="3860527" cy="2634084"/>
          </a:xfrm>
        </p:spPr>
        <p:txBody>
          <a:bodyPr>
            <a:normAutofit/>
          </a:bodyPr>
          <a:lstStyle/>
          <a:p>
            <a:pPr marL="457200" algn="ctr">
              <a:lnSpc>
                <a:spcPct val="150000"/>
              </a:lnSpc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Cambria"/>
                <a:ea typeface="Calibri"/>
                <a:cs typeface="Times New Roman"/>
              </a:rPr>
              <a:t>ДЕМОГРАФСКИТЕ ТЕНДЕНЦИИ ИЗВЕЖДАТ НОВИ ПРИОРИТЕТИ И ВЪЗМОЖНОСТИ ЗА РАСТЕЖ</a:t>
            </a:r>
            <a:endParaRPr lang="en-US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34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75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Демографски тенденции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5195455"/>
          </a:xfrm>
        </p:spPr>
        <p:txBody>
          <a:bodyPr>
            <a:normAutofit fontScale="85000" lnSpcReduction="20000"/>
          </a:bodyPr>
          <a:lstStyle/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dirty="0" err="1" smtClean="0">
                <a:effectLst/>
                <a:latin typeface="Times New Roman"/>
                <a:ea typeface="Calibri"/>
                <a:cs typeface="Times New Roman"/>
              </a:rPr>
              <a:t>Генерационните</a:t>
            </a: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 „размествания“ в клиентската база -   поколението Y </a:t>
            </a:r>
            <a:endParaRPr lang="en-US" sz="28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Увеличаването на продължителността на живота и свързаното с това влияние върху пенсионните системи.</a:t>
            </a:r>
            <a:endParaRPr lang="en-US" sz="2800" dirty="0"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047">
            <a:off x="4522056" y="2699861"/>
            <a:ext cx="433647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07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83" y="2332037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Развитието на банките като „приятелски настроени към жените“ институции - увеличаващата се икономическа и социална активност на жените и относителното им пренебрегване в миналото като специфичен пазарен сегмент и подценяването на неговия потенциал. В глобален аспект  жените контролират 65% от потребителските дискреционни разходи.</a:t>
            </a:r>
            <a:endParaRPr lang="en-US" sz="28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Развитието на доверителното управление, което ще измести успоредното търсенето на депозитни продукти и ще стане сериозна част от банкирането на дребно. Банките без сериозно офериране на услуги, свързани с доверително управление ще изгубят своя дял предвид това, че  у клиентите се наблюдава нарастваща отговорност към доживотното финансово състояние и планиране.</a:t>
            </a:r>
            <a:endParaRPr lang="en-US" sz="2800" dirty="0"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5022"/>
            <a:ext cx="4369668" cy="23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20" y="0"/>
            <a:ext cx="4003386" cy="24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437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672408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Увеличаването на миграционните процеси, водещо до нарастване на атрактивността на градовете.</a:t>
            </a:r>
            <a:endParaRPr lang="en-US" sz="28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Осъществяването на програми за повишаване на финансовата грамотност и разпространението на банковите услуги сред непотребители (градско и селско население) 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183"/>
            <a:ext cx="8568952" cy="30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873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27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5" y="1844825"/>
            <a:ext cx="2927366" cy="4032448"/>
          </a:xfrm>
        </p:spPr>
        <p:txBody>
          <a:bodyPr>
            <a:normAutofit lnSpcReduction="10000"/>
          </a:bodyPr>
          <a:lstStyle/>
          <a:p>
            <a:pPr marL="457200" algn="ctr">
              <a:lnSpc>
                <a:spcPct val="150000"/>
              </a:lnSpc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Cambria"/>
                <a:ea typeface="Calibri"/>
                <a:cs typeface="Times New Roman"/>
              </a:rPr>
              <a:t>ДИГИТАЛНИТЕ ТЕХНОЛОГИИ СА ОТ КЛЮЧОВО ЗНАЧЕНИЕ ЗА ОСИГУРЯВАНЕ НА УСТОЙЧИВ ПРОГРЕС НА ТЪРГОВСКИТЕ БАНКИ</a:t>
            </a:r>
            <a:endParaRPr lang="en-US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70" y="332656"/>
            <a:ext cx="609090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29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368508">
            <a:off x="457200" y="1600200"/>
            <a:ext cx="4258816" cy="4525963"/>
          </a:xfrm>
        </p:spPr>
        <p:txBody>
          <a:bodyPr>
            <a:normAutofit fontScale="62500" lnSpcReduction="20000"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Цикълът на технологичното обновление се съкращава: по някои изчисления 18 години са били необходими за налагането на АТМ-ите като банков канал в глобален мащаб;   интернет „изчиства“ това препятствие само за седем години, а смартфоните и таблетите - само за една година.</a:t>
            </a:r>
            <a:endParaRPr lang="en-US" sz="2800" dirty="0"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291">
            <a:off x="4788024" y="1268760"/>
            <a:ext cx="4342121" cy="450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588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95536" y="188640"/>
            <a:ext cx="8640960" cy="1296144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ru-RU" kern="0" dirty="0">
                <a:solidFill>
                  <a:sysClr val="windowText" lastClr="000000"/>
                </a:solidFill>
              </a:rPr>
              <a:t>ТЕХНОЛОГИЧНИ  ВЪЛНИ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996771"/>
              </p:ext>
            </p:extLst>
          </p:nvPr>
        </p:nvGraphicFramePr>
        <p:xfrm>
          <a:off x="395536" y="1196752"/>
          <a:ext cx="7992888" cy="421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Document" r:id="rId3" imgW="5003630" imgH="1786284" progId="Word.Document.12">
                  <p:embed/>
                </p:oleObj>
              </mc:Choice>
              <mc:Fallback>
                <p:oleObj name="Document" r:id="rId3" imgW="5003630" imgH="178628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196752"/>
                        <a:ext cx="7992888" cy="421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7992888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68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62" y="692696"/>
            <a:ext cx="7772400" cy="1500187"/>
          </a:xfrm>
        </p:spPr>
        <p:txBody>
          <a:bodyPr>
            <a:normAutofit/>
          </a:bodyPr>
          <a:lstStyle/>
          <a:p>
            <a:r>
              <a:rPr lang="bg-BG" sz="2800" b="1" dirty="0">
                <a:solidFill>
                  <a:prstClr val="white"/>
                </a:solidFill>
                <a:ea typeface="+mj-ea"/>
                <a:cs typeface="+mj-cs"/>
              </a:rPr>
              <a:t>БАНКОВИТЕ ИНСТИТУЦИИ ОПЕРИРАТ В СЛОЖНА И ДИНАМИЧНО ИЗМЕНЯЩА СЕ СРЕДА</a:t>
            </a:r>
            <a:endParaRPr 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253">
            <a:off x="4346187" y="2782527"/>
            <a:ext cx="463310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bg-BG" dirty="0"/>
              <a:t>1980-2000: </a:t>
            </a:r>
            <a:endParaRPr lang="bg-BG" dirty="0" smtClean="0"/>
          </a:p>
          <a:p>
            <a:pPr marL="0" indent="0">
              <a:buNone/>
            </a:pPr>
            <a:r>
              <a:rPr lang="bg-BG" dirty="0" smtClean="0"/>
              <a:t>Дигитализация </a:t>
            </a:r>
            <a:r>
              <a:rPr lang="bg-BG" dirty="0"/>
              <a:t>на плащанията – АТМ, карти и телебанкиране, базирано на „хартиени“ плащания. </a:t>
            </a:r>
            <a:endParaRPr lang="bg-BG" dirty="0" smtClean="0"/>
          </a:p>
          <a:p>
            <a:r>
              <a:rPr lang="bg-BG" dirty="0" smtClean="0"/>
              <a:t>2000-2010</a:t>
            </a:r>
            <a:r>
              <a:rPr lang="bg-BG" dirty="0"/>
              <a:t>: </a:t>
            </a:r>
            <a:endParaRPr lang="bg-BG" dirty="0" smtClean="0"/>
          </a:p>
          <a:p>
            <a:pPr marL="0" indent="0">
              <a:buNone/>
            </a:pPr>
            <a:r>
              <a:rPr lang="bg-BG" dirty="0" smtClean="0"/>
              <a:t>Дигитализация </a:t>
            </a:r>
            <a:r>
              <a:rPr lang="bg-BG" dirty="0"/>
              <a:t>на базовото банкиране. </a:t>
            </a:r>
            <a:endParaRPr lang="bg-BG" dirty="0" smtClean="0"/>
          </a:p>
          <a:p>
            <a:r>
              <a:rPr lang="bg-BG" dirty="0" smtClean="0"/>
              <a:t>2010-2015</a:t>
            </a:r>
            <a:r>
              <a:rPr lang="bg-BG" dirty="0"/>
              <a:t>: </a:t>
            </a:r>
            <a:endParaRPr lang="bg-BG" dirty="0" smtClean="0"/>
          </a:p>
          <a:p>
            <a:pPr marL="0" indent="0">
              <a:buNone/>
            </a:pPr>
            <a:r>
              <a:rPr lang="bg-BG" dirty="0" smtClean="0"/>
              <a:t>Пълна </a:t>
            </a:r>
            <a:r>
              <a:rPr lang="bg-BG" dirty="0"/>
              <a:t>дигитализация с „човешко съприкосновение“. Банките са в началото на разработване и предлагане на нов тип клиентско изживяване, което съчетава  дигитализацията на продажбите и следпродажбеното обслужване с продължаващо „лице в лице“ взаимодействие за по-сложните финансови продукти. </a:t>
            </a:r>
            <a:endParaRPr lang="en-US" dirty="0"/>
          </a:p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62500" cy="186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8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173304"/>
              </p:ext>
            </p:extLst>
          </p:nvPr>
        </p:nvGraphicFramePr>
        <p:xfrm>
          <a:off x="179512" y="404665"/>
          <a:ext cx="8352927" cy="61206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03305"/>
                <a:gridCol w="2030194"/>
                <a:gridCol w="2159265"/>
                <a:gridCol w="2160163"/>
              </a:tblGrid>
              <a:tr h="108339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ОСОБЕНОСТИ НА БАНКИРАНЕТО НА ДРЕБНО:</a:t>
                      </a: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582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ПРЕДИ ПОЯВАТА НА КОМПЮТРИТЕ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 smtClean="0">
                          <a:effectLst/>
                        </a:rPr>
                        <a:t>СЛЕД </a:t>
                      </a:r>
                      <a:r>
                        <a:rPr lang="bg-BG" sz="1400" dirty="0">
                          <a:effectLst/>
                        </a:rPr>
                        <a:t>ПОЯВАТА НА МЕЙНФРЕЙМ/МИНИ КОМПЮТРИТЕ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СЛЕД ПОЯВАТА НА РС/ИНТЕРНЕТ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СЛЕД ПОЯВАТА НА МОБИЛНИ УСТРОЙСТВА/ МОБИЛЕН ИНТЕРНЕТ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85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Дистрибуция чрез един единствен канал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</a:rPr>
                        <a:t>Дистрибуция чрез множество канали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</a:rPr>
                        <a:t>Дистрибуция чрез множество пресичащи се канали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</a:rPr>
                        <a:t>Омниканалова дистрибуция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33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Една  „допирна“ точка на взаимодействие с клиента: банков клон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</a:rPr>
                        <a:t>Множество „допирни“ точки на взаимодействие с клиента: банков клон, телефон, АТМ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</a:rPr>
                        <a:t>Множество „допирни“ точки  на взаимодействие с клиента: банков клон, телефон, АТМ, компютър-интернет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Множество канали; една допирна точка на взаимодействие с клиента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373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„Складиране“ на операции на едно място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„Складиране“ на операции на едно място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„Складиране“ на операции на едно място; консолидиран поглед върху потребителите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</a:rPr>
                        <a:t>Консолидиране на операциите, консолидиран поглед върху потребителите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612900" y="193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612900" y="1935163"/>
            <a:ext cx="3017838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62" y="0"/>
            <a:ext cx="2706638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/>
                <a:latin typeface="Times New Roman"/>
                <a:ea typeface="Calibri"/>
              </a:rPr>
              <a:t>Bain</a:t>
            </a:r>
            <a:r>
              <a:rPr lang="ru-RU" sz="3200" dirty="0" smtClean="0">
                <a:effectLst/>
                <a:latin typeface="Times New Roman"/>
                <a:ea typeface="Calibri"/>
              </a:rPr>
              <a:t> &amp; </a:t>
            </a:r>
            <a:r>
              <a:rPr lang="en-US" sz="3200" dirty="0" smtClean="0">
                <a:effectLst/>
                <a:latin typeface="Times New Roman"/>
                <a:ea typeface="Calibri"/>
              </a:rPr>
              <a:t>Company</a:t>
            </a:r>
            <a:r>
              <a:rPr lang="bg-BG" sz="3200" dirty="0" smtClean="0">
                <a:effectLst/>
                <a:latin typeface="Times New Roman"/>
                <a:ea typeface="Calibri"/>
              </a:rPr>
              <a:t>: </a:t>
            </a:r>
            <a:r>
              <a:rPr lang="ru-RU" sz="3200" dirty="0" smtClean="0">
                <a:latin typeface="Times New Roman"/>
                <a:ea typeface="Calibri"/>
              </a:rPr>
              <a:t>Д</a:t>
            </a:r>
            <a:r>
              <a:rPr lang="ru-RU" sz="3200" dirty="0" smtClean="0">
                <a:effectLst/>
                <a:latin typeface="Times New Roman"/>
                <a:ea typeface="Calibri"/>
              </a:rPr>
              <a:t>инамичното проникване на дигиталните технологии в ежедневния живот и бизнес на хората към края на 2014г.</a:t>
            </a:r>
            <a:r>
              <a:rPr lang="bg-BG" sz="3200" dirty="0" smtClean="0">
                <a:effectLst/>
                <a:latin typeface="Times New Roman"/>
                <a:ea typeface="Calibri"/>
              </a:rPr>
              <a:t>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Клиентите осъществяват повече от 50% от техните банкови взаимодействия чрез дигитални канали в 18 от 22-те страни, включени в изследването. </a:t>
            </a:r>
            <a:endParaRPr lang="en-US" sz="28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Мобилното банкиране е най-използваният канал за достъп до банкови услуги в 13 от 22-те страни - 30% от взаимодействията на клиентите с обслужващите ги банки в света. Анкетираните на възраст под 35 години - по-склонни от възрастните клиенти да банкират чрез мобилни устройства. Но в същото време делът на клиентите на възраст 65 и повече години, които използват мобилно банкиране, не е никак малък (30%), т.е. като цяло ползването му се повишава рязко във всички възрастови групи.</a:t>
            </a:r>
            <a:endParaRPr lang="en-US" sz="2800" dirty="0"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5"/>
            <a:ext cx="9144000" cy="67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03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5433467"/>
          </a:xfrm>
        </p:spPr>
        <p:txBody>
          <a:bodyPr>
            <a:normAutofit fontScale="77500" lnSpcReduction="20000"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Делът на клиентите, използващи мобилни апликации  нараства с 19 процентни пункта (2014 спрямо 2013г.),  като в същото време изразително намалява ползването на клоновете и АТМ, а така също - онлайн банкирането чрез РС (намаление с 3 процентни пункта). Мобилното банкиране не измества останалите канали, но фундаментално променя тяхното използване. </a:t>
            </a:r>
            <a:endParaRPr lang="en-US" sz="2800" dirty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Повече от половината клиенти използват едновременно дигитални и физически канали.</a:t>
            </a:r>
            <a:endParaRPr lang="en-US" sz="2800" dirty="0"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39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08712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sz="1800" dirty="0" smtClean="0">
                <a:effectLst/>
                <a:latin typeface="Times New Roman"/>
                <a:ea typeface="Calibri"/>
                <a:cs typeface="Times New Roman"/>
              </a:rPr>
              <a:t>„</a:t>
            </a:r>
            <a:r>
              <a:rPr lang="bg-BG" sz="1800" dirty="0" err="1" smtClean="0">
                <a:effectLst/>
                <a:latin typeface="Times New Roman"/>
                <a:ea typeface="Calibri"/>
                <a:cs typeface="Times New Roman"/>
              </a:rPr>
              <a:t>Омниканалните</a:t>
            </a:r>
            <a:r>
              <a:rPr lang="bg-BG" sz="1800" dirty="0" smtClean="0">
                <a:effectLst/>
                <a:latin typeface="Times New Roman"/>
                <a:ea typeface="Calibri"/>
                <a:cs typeface="Times New Roman"/>
              </a:rPr>
              <a:t>“ клиенти (60%) имат по-висок </a:t>
            </a:r>
            <a:r>
              <a:rPr lang="en-US" sz="1800" dirty="0" smtClean="0">
                <a:effectLst/>
                <a:latin typeface="Times New Roman"/>
                <a:ea typeface="Calibri"/>
                <a:cs typeface="Times New Roman"/>
              </a:rPr>
              <a:t>NPS</a:t>
            </a:r>
            <a:r>
              <a:rPr lang="bg-BG" sz="1800" dirty="0" smtClean="0">
                <a:effectLst/>
                <a:latin typeface="Times New Roman"/>
                <a:ea typeface="Calibri"/>
                <a:cs typeface="Times New Roman"/>
              </a:rPr>
              <a:t>:  с 16 процентни пункта по-висок от </a:t>
            </a:r>
            <a:r>
              <a:rPr lang="en-US" sz="1800" dirty="0" smtClean="0">
                <a:effectLst/>
                <a:latin typeface="Times New Roman"/>
                <a:ea typeface="Calibri"/>
                <a:cs typeface="Times New Roman"/>
              </a:rPr>
              <a:t>NPS </a:t>
            </a:r>
            <a:r>
              <a:rPr lang="bg-BG" sz="1800" dirty="0" smtClean="0">
                <a:effectLst/>
                <a:latin typeface="Times New Roman"/>
                <a:ea typeface="Calibri"/>
                <a:cs typeface="Times New Roman"/>
              </a:rPr>
              <a:t>на клиентите, които ползват само дигитални канали и с 22 процентни пункта по-висок от </a:t>
            </a:r>
            <a:r>
              <a:rPr lang="en-US" sz="1800" dirty="0" smtClean="0">
                <a:effectLst/>
                <a:latin typeface="Times New Roman"/>
                <a:ea typeface="Calibri"/>
                <a:cs typeface="Times New Roman"/>
              </a:rPr>
              <a:t>NPS </a:t>
            </a:r>
            <a:r>
              <a:rPr lang="ru-RU" sz="1800" dirty="0" smtClean="0">
                <a:effectLst/>
                <a:latin typeface="Times New Roman"/>
                <a:ea typeface="Calibri"/>
                <a:cs typeface="Times New Roman"/>
              </a:rPr>
              <a:t>на </a:t>
            </a:r>
            <a:r>
              <a:rPr lang="bg-BG" sz="1800" dirty="0" smtClean="0">
                <a:effectLst/>
                <a:latin typeface="Times New Roman"/>
                <a:ea typeface="Calibri"/>
                <a:cs typeface="Times New Roman"/>
              </a:rPr>
              <a:t>тези, които ползват само физически канали. От тук следва, че е критично важно осигуряването на възможността за прехвърляне от един канал към друг. 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sz="1800" dirty="0" smtClean="0">
                <a:latin typeface="Times New Roman"/>
                <a:ea typeface="Calibri"/>
                <a:cs typeface="Times New Roman"/>
              </a:rPr>
              <a:t>„</a:t>
            </a:r>
            <a:r>
              <a:rPr lang="bg-BG" sz="1800" dirty="0" err="1" smtClean="0">
                <a:latin typeface="Times New Roman"/>
                <a:ea typeface="Calibri"/>
                <a:cs typeface="Times New Roman"/>
              </a:rPr>
              <a:t>О</a:t>
            </a:r>
            <a:r>
              <a:rPr lang="bg-BG" sz="1800" dirty="0" err="1" smtClean="0">
                <a:effectLst/>
                <a:latin typeface="Times New Roman"/>
                <a:ea typeface="Calibri"/>
                <a:cs typeface="Times New Roman"/>
              </a:rPr>
              <a:t>мниканалните</a:t>
            </a:r>
            <a:r>
              <a:rPr lang="bg-BG" sz="1800" dirty="0" smtClean="0">
                <a:effectLst/>
                <a:latin typeface="Times New Roman"/>
                <a:ea typeface="Calibri"/>
                <a:cs typeface="Times New Roman"/>
              </a:rPr>
              <a:t>“ клиенти потребяват от основната си банка средно с 1 продукт повече в сравнение с ползващите само дигитални канали, и с 1.3 продукта повече в сравнение с ползващите само физически канали.  </a:t>
            </a:r>
            <a:endParaRPr lang="en-US" sz="1800" dirty="0">
              <a:ea typeface="Calibri"/>
              <a:cs typeface="Times New Roman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1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9036496" cy="28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180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Клиентите използват различни канали за осъществяване на проучвания и покупка на нови банкови продукти – в САЩ например  47% се консултират с уебсайта на своята банка; 37%  се доверяват на препоръки от банкови служители.</a:t>
            </a:r>
            <a:endParaRPr lang="en-US" dirty="0" smtClean="0"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Използването на дигиталните канали дава по-голяма свобода за безпроблемно прехвърляне от един доставчик към друг, т.е. налице е предпоставка за „скрита измяна“: повече от една трета от клиентите са купували продукти от конкурентни банки през предходната година (освен от основния си финансов доставчик).</a:t>
            </a:r>
            <a:endParaRPr lang="en-US" dirty="0" smtClean="0"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45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effectLst/>
                <a:latin typeface="Times New Roman"/>
                <a:ea typeface="Calibri"/>
              </a:rPr>
              <a:t>Следователно технологичните промени засягат всеки аспект от банкирането: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292080" cy="5257800"/>
          </a:xfrm>
        </p:spPr>
        <p:txBody>
          <a:bodyPr>
            <a:normAutofit fontScale="92500" lnSpcReduction="20000"/>
          </a:bodyPr>
          <a:lstStyle/>
          <a:p>
            <a:r>
              <a:rPr lang="bg-BG" dirty="0"/>
              <a:t>Оптимизиране на бизнес </a:t>
            </a:r>
            <a:r>
              <a:rPr lang="bg-BG" dirty="0" smtClean="0"/>
              <a:t>операциите </a:t>
            </a:r>
            <a:r>
              <a:rPr lang="bg-BG" dirty="0"/>
              <a:t>- повишаване на ефикасността и ефективността на процесите в банковите бекофиси и </a:t>
            </a:r>
            <a:r>
              <a:rPr lang="bg-BG" dirty="0" smtClean="0"/>
              <a:t>фронтофиси</a:t>
            </a:r>
          </a:p>
          <a:p>
            <a:r>
              <a:rPr lang="bg-BG" dirty="0"/>
              <a:t>Оптимизиране на продуктовия портфейл и разработване на принципно нови продукти и услуги и постигане на съответствие с еволюиращите клиентски финансови нужди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43063"/>
            <a:ext cx="403244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71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bg-BG" dirty="0"/>
              <a:t>Разширяване на възможностите за натрупване и аналитично използване на бази от данни за по-прецизното идентифициране, проследяване на поведението и „прицелване“   в „точните“ клиенти и комуникиране с </a:t>
            </a:r>
            <a:r>
              <a:rPr lang="bg-BG" dirty="0" smtClean="0"/>
              <a:t>тях</a:t>
            </a:r>
          </a:p>
          <a:p>
            <a:r>
              <a:rPr lang="bg-BG" dirty="0"/>
              <a:t>Промяна на съществуващите дистрибуционни модели (мобилно банкиране, видеоконферентна връзка с експерти) и разплащанията (Р2Р мобилни плащания),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206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r>
              <a:rPr lang="bg-BG" dirty="0"/>
              <a:t>Новите технологии са предпоставка за „овластяването“ на клиентите във взаимодействието им с банковите институции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036083"/>
              </p:ext>
            </p:extLst>
          </p:nvPr>
        </p:nvGraphicFramePr>
        <p:xfrm>
          <a:off x="2987824" y="1916832"/>
          <a:ext cx="5114925" cy="466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2762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bg-BG" dirty="0"/>
              <a:t>Разширяване на възможностите за маркетингови комуникации чрез използване на дигиталните канали, в т.ч.:</a:t>
            </a:r>
            <a:endParaRPr lang="en-US" sz="2800" dirty="0"/>
          </a:p>
          <a:p>
            <a:pPr lvl="1"/>
            <a:r>
              <a:rPr lang="bg-BG" dirty="0"/>
              <a:t>Вирусен маркетинг – лансиране на забавни видеоклипове и игри, чрез които се цели да се създаде оживена дискусия (“buzz”) и широко разпространение посредством </a:t>
            </a:r>
            <a:r>
              <a:rPr lang="en-US" dirty="0"/>
              <a:t>P</a:t>
            </a:r>
            <a:r>
              <a:rPr lang="ru-RU" dirty="0"/>
              <a:t>2</a:t>
            </a:r>
            <a:r>
              <a:rPr lang="en-US" dirty="0"/>
              <a:t>P </a:t>
            </a:r>
            <a:r>
              <a:rPr lang="bg-BG" dirty="0"/>
              <a:t>комуникация</a:t>
            </a:r>
            <a:endParaRPr lang="en-US" sz="2400" dirty="0"/>
          </a:p>
          <a:p>
            <a:pPr lvl="1"/>
            <a:r>
              <a:rPr lang="bg-BG" dirty="0"/>
              <a:t>Интерактивна реклама – свързване с потребителите, целящо предоставянето на полезна информация за институцията и нейните продукти чрез използване на емоционални апели</a:t>
            </a:r>
            <a:endParaRPr lang="en-US" sz="2400" dirty="0"/>
          </a:p>
          <a:p>
            <a:pPr lvl="1"/>
            <a:r>
              <a:rPr lang="bg-BG" dirty="0"/>
              <a:t>Блогове – спонсориране на персонални блогове; публикации в корпоративни блогове и туитвания</a:t>
            </a:r>
            <a:endParaRPr lang="en-US" sz="2400" dirty="0"/>
          </a:p>
          <a:p>
            <a:pPr lvl="1"/>
            <a:r>
              <a:rPr lang="bg-BG" dirty="0"/>
              <a:t>Социални мрежи – поддържане на страници; въвеждане на приложения за Facebook, Twitter и т.н.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3121"/>
            <a:ext cx="4762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67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704222"/>
              </p:ext>
            </p:extLst>
          </p:nvPr>
        </p:nvGraphicFramePr>
        <p:xfrm>
          <a:off x="-108520" y="160338"/>
          <a:ext cx="9252519" cy="686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cument" r:id="rId3" imgW="5821348" imgH="6538652" progId="Word.Document.12">
                  <p:embed/>
                </p:oleObj>
              </mc:Choice>
              <mc:Fallback>
                <p:oleObj name="Document" r:id="rId3" imgW="5821348" imgH="65386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8520" y="160338"/>
                        <a:ext cx="9252519" cy="6869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26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b="1" dirty="0"/>
              <a:t>Революционни промени в осъществяване на контакт и взаимодействие с клиентите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29924"/>
              </p:ext>
            </p:extLst>
          </p:nvPr>
        </p:nvGraphicFramePr>
        <p:xfrm>
          <a:off x="323525" y="1412776"/>
          <a:ext cx="8496946" cy="4968551"/>
        </p:xfrm>
        <a:graphic>
          <a:graphicData uri="http://schemas.openxmlformats.org/drawingml/2006/table">
            <a:tbl>
              <a:tblPr firstRow="1" firstCol="1" bandRow="1"/>
              <a:tblGrid>
                <a:gridCol w="5282478"/>
                <a:gridCol w="1042234"/>
                <a:gridCol w="1166570"/>
                <a:gridCol w="1005664"/>
              </a:tblGrid>
              <a:tr h="709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Към 2025 година: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Вероятно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е вероятно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Без мнение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Считате ли, че мобилните устройства ще изместят ли частично банковите клонове в банкирането на дребно?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Считате ли, че социалните мрежи ще се превърнат ли в основен дистрибуционен канал за банковите продукти и услуги?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Считате ли, че Ще играят ли социалните мрежи съществена роля като маркетингов канал?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71%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Считате ли, че електронният портфейл ще измести изцяло кредитните карти като средство за разплащане?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Считате ли, че новите технологии ще променят настоящата система на кредитни карти?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Считате ли, че пазарните дялове на банките ще зависят от способността им за събиране на клиентски данни?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32%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200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600" b="1" dirty="0"/>
              <a:t>Използване на  нови методи на плащане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A</a:t>
            </a:r>
            <a:r>
              <a:rPr lang="ru-RU" dirty="0"/>
              <a:t>. </a:t>
            </a:r>
            <a:r>
              <a:rPr lang="en-US" dirty="0"/>
              <a:t>T</a:t>
            </a:r>
            <a:r>
              <a:rPr lang="ru-RU" dirty="0"/>
              <a:t>. </a:t>
            </a:r>
            <a:r>
              <a:rPr lang="en-US" dirty="0"/>
              <a:t>Kearney</a:t>
            </a:r>
            <a:r>
              <a:rPr lang="ru-RU" dirty="0"/>
              <a:t>, </a:t>
            </a:r>
            <a:r>
              <a:rPr lang="ru-RU" dirty="0" smtClean="0"/>
              <a:t>2014:</a:t>
            </a:r>
            <a:endParaRPr lang="bg-BG" dirty="0" smtClean="0"/>
          </a:p>
          <a:p>
            <a:pPr lvl="0"/>
            <a:r>
              <a:rPr lang="bg-BG" dirty="0" smtClean="0"/>
              <a:t>Смарт </a:t>
            </a:r>
            <a:r>
              <a:rPr lang="bg-BG" dirty="0"/>
              <a:t>телефони с NFC чипове в комбинация с електронни портфейли – 26%</a:t>
            </a:r>
            <a:endParaRPr lang="en-US" dirty="0"/>
          </a:p>
          <a:p>
            <a:pPr lvl="0"/>
            <a:r>
              <a:rPr lang="bg-BG" dirty="0"/>
              <a:t>Мобилните плащания чрез онлайн системи за разплащане (като PayPal)- 22%</a:t>
            </a:r>
            <a:endParaRPr lang="en-US" dirty="0"/>
          </a:p>
          <a:p>
            <a:pPr lvl="0"/>
            <a:r>
              <a:rPr lang="bg-BG" dirty="0"/>
              <a:t>Дебитна карта – 14%</a:t>
            </a:r>
            <a:endParaRPr lang="en-US" dirty="0"/>
          </a:p>
          <a:p>
            <a:pPr lvl="0"/>
            <a:r>
              <a:rPr lang="bg-BG" dirty="0"/>
              <a:t>Кредитна карта – 12%</a:t>
            </a:r>
            <a:endParaRPr lang="en-US" dirty="0"/>
          </a:p>
          <a:p>
            <a:pPr lvl="0"/>
            <a:r>
              <a:rPr lang="bg-BG" dirty="0"/>
              <a:t>Пари в брой - 5%</a:t>
            </a:r>
            <a:endParaRPr lang="en-US" dirty="0"/>
          </a:p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400">
            <a:off x="5009431" y="4524776"/>
            <a:ext cx="406794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901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714202"/>
          </a:xfrm>
        </p:spPr>
        <p:txBody>
          <a:bodyPr>
            <a:noAutofit/>
          </a:bodyPr>
          <a:lstStyle/>
          <a:p>
            <a:r>
              <a:rPr lang="bg-BG" sz="2800" dirty="0"/>
              <a:t>Разширяването на дигитализацията дава възможност за увеличаване на  продажбените резултати по две причини: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86916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bg-BG" dirty="0"/>
              <a:t>Задоволява се нуждата на клиентите да имат това което искат, тогава и там, където го искат, което повишава интензитета на потреблението на банковите услуги и води до генериране на по-високи доходи.</a:t>
            </a:r>
            <a:endParaRPr lang="en-US" dirty="0"/>
          </a:p>
          <a:p>
            <a:pPr lvl="0"/>
            <a:r>
              <a:rPr lang="bg-BG" dirty="0"/>
              <a:t>Намаляват се операционните разходи и се повишава </a:t>
            </a:r>
            <a:r>
              <a:rPr lang="bg-BG" dirty="0" smtClean="0"/>
              <a:t>продуктивността, </a:t>
            </a:r>
            <a:r>
              <a:rPr lang="bg-BG" dirty="0"/>
              <a:t>т.к. тези канали изискват по-малко хора, по-малко взаимодействие в клоновете и по-малко административен </a:t>
            </a:r>
            <a:r>
              <a:rPr lang="en-US" dirty="0"/>
              <a:t>FTEs</a:t>
            </a:r>
            <a:r>
              <a:rPr lang="ru-RU" dirty="0"/>
              <a:t> (</a:t>
            </a:r>
            <a:r>
              <a:rPr lang="en-US" dirty="0"/>
              <a:t>The Boston Consulting Group</a:t>
            </a:r>
            <a:r>
              <a:rPr lang="ru-RU" dirty="0"/>
              <a:t>, 2014). </a:t>
            </a:r>
            <a:endParaRPr lang="en-US" dirty="0"/>
          </a:p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472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49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</a:t>
            </a:r>
            <a:r>
              <a:rPr lang="bg-BG" sz="3200" dirty="0"/>
              <a:t>съзнаване на възможностите на „големите данни“</a:t>
            </a:r>
            <a:r>
              <a:rPr lang="ru-RU" sz="3200" dirty="0"/>
              <a:t>за </a:t>
            </a:r>
            <a:r>
              <a:rPr lang="bg-BG" sz="3200" dirty="0"/>
              <a:t>спечелване на информационно предимство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89545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bg-BG" dirty="0"/>
              <a:t>Водещите институции ползват както структурирана, така и неструктурирана информация, постъпваща от различни източници</a:t>
            </a:r>
            <a:r>
              <a:rPr lang="bg-BG" dirty="0" smtClean="0"/>
              <a:t>:</a:t>
            </a:r>
          </a:p>
          <a:p>
            <a:r>
              <a:rPr lang="bg-BG" dirty="0" smtClean="0"/>
              <a:t>традиционни </a:t>
            </a:r>
            <a:r>
              <a:rPr lang="bg-BG" dirty="0"/>
              <a:t>(движенията по картовите сметки, клиентски проучвания</a:t>
            </a:r>
            <a:r>
              <a:rPr lang="bg-BG" dirty="0" smtClean="0"/>
              <a:t>)</a:t>
            </a:r>
          </a:p>
          <a:p>
            <a:r>
              <a:rPr lang="bg-BG" dirty="0" smtClean="0"/>
              <a:t>нетрадиционни </a:t>
            </a:r>
            <a:r>
              <a:rPr lang="bg-BG" dirty="0"/>
              <a:t>(социални медии; междуканалови трансакционни данни и др.)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44" y="1484784"/>
            <a:ext cx="3971925" cy="513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886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bg-BG" dirty="0"/>
              <a:t>Базите от данни могат да се използват </a:t>
            </a:r>
            <a:r>
              <a:rPr lang="bg-BG" dirty="0" smtClean="0"/>
              <a:t>за:</a:t>
            </a:r>
          </a:p>
          <a:p>
            <a:r>
              <a:rPr lang="bg-BG" dirty="0" smtClean="0"/>
              <a:t> </a:t>
            </a:r>
            <a:r>
              <a:rPr lang="bg-BG" dirty="0"/>
              <a:t>по-пълно разбиране на клиентите и техните нужди и за осъществяване на подходящи оферти в подходящо </a:t>
            </a:r>
            <a:r>
              <a:rPr lang="bg-BG" dirty="0" smtClean="0"/>
              <a:t>време</a:t>
            </a:r>
          </a:p>
          <a:p>
            <a:r>
              <a:rPr lang="bg-BG" dirty="0" smtClean="0"/>
              <a:t>да </a:t>
            </a:r>
            <a:r>
              <a:rPr lang="bg-BG" dirty="0"/>
              <a:t>се предвижда и да се предотвратява неприемливо клиентско поведение и по този начин да се подпомогне управлението на </a:t>
            </a:r>
            <a:r>
              <a:rPr lang="bg-BG" dirty="0" smtClean="0"/>
              <a:t>риска</a:t>
            </a:r>
          </a:p>
          <a:p>
            <a:r>
              <a:rPr lang="bg-BG" dirty="0" smtClean="0"/>
              <a:t>всеобхватен </a:t>
            </a:r>
            <a:r>
              <a:rPr lang="bg-BG" dirty="0"/>
              <a:t>поглед върху разходните равнища и върху основните „драйвъри“ на структурата им. </a:t>
            </a:r>
            <a:endParaRPr lang="en-US" dirty="0"/>
          </a:p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53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7067128" cy="6336704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bg-BG" sz="4200" dirty="0" smtClean="0"/>
              <a:t>1. Данни</a:t>
            </a:r>
            <a:r>
              <a:rPr lang="bg-BG" sz="4200" dirty="0"/>
              <a:t>, описващи финансовото състояние на клиентите (кредитоспособност) и такива, които са получени от осъществени покупки (поведение при плащане</a:t>
            </a:r>
            <a:r>
              <a:rPr lang="bg-BG" sz="4200" dirty="0" smtClean="0"/>
              <a:t>)</a:t>
            </a:r>
          </a:p>
          <a:p>
            <a:pPr lvl="0"/>
            <a:r>
              <a:rPr lang="bg-BG" sz="3800" dirty="0" smtClean="0"/>
              <a:t>улесняват </a:t>
            </a:r>
            <a:r>
              <a:rPr lang="bg-BG" sz="3800" dirty="0"/>
              <a:t>кредитния анализ и оценката на </a:t>
            </a:r>
            <a:r>
              <a:rPr lang="bg-BG" sz="3800" dirty="0" smtClean="0"/>
              <a:t>резултатите</a:t>
            </a:r>
          </a:p>
          <a:p>
            <a:pPr lvl="0"/>
            <a:r>
              <a:rPr lang="bg-BG" sz="3800" dirty="0" smtClean="0"/>
              <a:t>възможност </a:t>
            </a:r>
            <a:r>
              <a:rPr lang="bg-BG" sz="3800" dirty="0"/>
              <a:t>за кръстосани (</a:t>
            </a:r>
            <a:r>
              <a:rPr lang="en-US" sz="3800" dirty="0"/>
              <a:t>cross</a:t>
            </a:r>
            <a:r>
              <a:rPr lang="ru-RU" sz="3800" dirty="0"/>
              <a:t>-</a:t>
            </a:r>
            <a:r>
              <a:rPr lang="en-US" sz="3800" dirty="0"/>
              <a:t>selling</a:t>
            </a:r>
            <a:r>
              <a:rPr lang="ru-RU" sz="3800" dirty="0"/>
              <a:t>) </a:t>
            </a:r>
            <a:r>
              <a:rPr lang="bg-BG" sz="3800" dirty="0"/>
              <a:t>и увеличаващи се продажби</a:t>
            </a:r>
            <a:r>
              <a:rPr lang="ru-RU" sz="3800" dirty="0"/>
              <a:t>  (</a:t>
            </a:r>
            <a:r>
              <a:rPr lang="en-US" sz="3800" dirty="0"/>
              <a:t>up</a:t>
            </a:r>
            <a:r>
              <a:rPr lang="ru-RU" sz="3800" dirty="0"/>
              <a:t>-</a:t>
            </a:r>
            <a:r>
              <a:rPr lang="en-US" sz="3800" dirty="0"/>
              <a:t>selling</a:t>
            </a:r>
            <a:r>
              <a:rPr lang="ru-RU" sz="3800" dirty="0" smtClean="0"/>
              <a:t>)</a:t>
            </a:r>
          </a:p>
          <a:p>
            <a:pPr marL="0" lv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bg-BG" dirty="0" smtClean="0"/>
              <a:t>2. </a:t>
            </a:r>
            <a:r>
              <a:rPr lang="bg-BG" sz="4200" dirty="0" smtClean="0"/>
              <a:t>Данни, </a:t>
            </a:r>
            <a:r>
              <a:rPr lang="bg-BG" sz="4200" dirty="0"/>
              <a:t>описващи нагласите на клиентите, финансовите им нужди и желания, проблеми и лично </a:t>
            </a:r>
            <a:r>
              <a:rPr lang="bg-BG" sz="4200" dirty="0" smtClean="0"/>
              <a:t>поведение</a:t>
            </a:r>
          </a:p>
          <a:p>
            <a:r>
              <a:rPr lang="bg-BG" sz="3800" dirty="0" smtClean="0"/>
              <a:t>основа </a:t>
            </a:r>
            <a:r>
              <a:rPr lang="bg-BG" sz="3800" dirty="0"/>
              <a:t>за предлагане на услуги, които се фокусират върху доверието, лоялността и прозрачността в управлението на връзките с клиентите</a:t>
            </a:r>
            <a:r>
              <a:rPr lang="bg-BG" sz="3800" dirty="0" smtClean="0"/>
              <a:t>.</a:t>
            </a:r>
          </a:p>
          <a:p>
            <a:r>
              <a:rPr lang="bg-BG" sz="3800" dirty="0" smtClean="0"/>
              <a:t>по-плътното </a:t>
            </a:r>
            <a:r>
              <a:rPr lang="bg-BG" sz="3800" dirty="0"/>
              <a:t>доближаване до  клиента и предлагане на персонализирани услуги и подходящи </a:t>
            </a:r>
            <a:r>
              <a:rPr lang="bg-BG" sz="3800" dirty="0" smtClean="0"/>
              <a:t>съвети</a:t>
            </a:r>
          </a:p>
          <a:p>
            <a:r>
              <a:rPr lang="bg-BG" sz="3800" dirty="0" smtClean="0"/>
              <a:t>оптимизиране </a:t>
            </a:r>
            <a:r>
              <a:rPr lang="bg-BG" sz="3800" dirty="0"/>
              <a:t>на продуктовия </a:t>
            </a:r>
            <a:r>
              <a:rPr lang="bg-BG" sz="3800" dirty="0" smtClean="0"/>
              <a:t>портфейл</a:t>
            </a:r>
          </a:p>
          <a:p>
            <a:r>
              <a:rPr lang="bg-BG" sz="3800" dirty="0"/>
              <a:t>п</a:t>
            </a:r>
            <a:r>
              <a:rPr lang="bg-BG" sz="3800" dirty="0" smtClean="0"/>
              <a:t>овишаване  </a:t>
            </a:r>
            <a:r>
              <a:rPr lang="bg-BG" sz="3800" dirty="0"/>
              <a:t>на качеството на обслужването</a:t>
            </a:r>
            <a:r>
              <a:rPr lang="bg-BG" sz="3800" dirty="0" smtClean="0"/>
              <a:t>,</a:t>
            </a:r>
          </a:p>
          <a:p>
            <a:r>
              <a:rPr lang="bg-BG" sz="3800" dirty="0" smtClean="0"/>
              <a:t> проектиране </a:t>
            </a:r>
            <a:r>
              <a:rPr lang="bg-BG" sz="3800" dirty="0"/>
              <a:t>на маркетинговите кампании и организационния имидж и </a:t>
            </a:r>
            <a:r>
              <a:rPr lang="bg-BG" sz="3800" dirty="0" smtClean="0"/>
              <a:t>репутация</a:t>
            </a:r>
            <a:endParaRPr lang="en-US" sz="3800" dirty="0"/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76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963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052736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bg-BG" sz="2400" b="1" dirty="0">
                <a:solidFill>
                  <a:schemeClr val="tx1"/>
                </a:solidFill>
              </a:rPr>
              <a:t>Новата роля на клоновата мрежа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048000"/>
            <a:ext cx="66579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28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71850"/>
            <a:ext cx="8229600" cy="2754313"/>
          </a:xfrm>
        </p:spPr>
        <p:txBody>
          <a:bodyPr>
            <a:normAutofit fontScale="92500" lnSpcReduction="20000"/>
          </a:bodyPr>
          <a:lstStyle/>
          <a:p>
            <a:r>
              <a:rPr lang="bg-BG" dirty="0" smtClean="0"/>
              <a:t>тенденция </a:t>
            </a:r>
            <a:r>
              <a:rPr lang="bg-BG" dirty="0"/>
              <a:t>на намаляване на числеността и големината на клоновете – много рутинни операции се насочват към други канали</a:t>
            </a:r>
            <a:r>
              <a:rPr lang="bg-BG" dirty="0" smtClean="0"/>
              <a:t>.</a:t>
            </a:r>
          </a:p>
          <a:p>
            <a:r>
              <a:rPr lang="bg-BG" dirty="0" smtClean="0"/>
              <a:t>ролята </a:t>
            </a:r>
            <a:r>
              <a:rPr lang="bg-BG" dirty="0"/>
              <a:t>на персонала в </a:t>
            </a:r>
            <a:r>
              <a:rPr lang="bg-BG" dirty="0" smtClean="0"/>
              <a:t>клоновете: </a:t>
            </a:r>
            <a:r>
              <a:rPr lang="bg-BG" dirty="0"/>
              <a:t>фокусът е върху изграждане на взаимоотношения, повишаване на продажбите и помощ за клиентите при решаване на сложни проблеми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309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218425"/>
              </p:ext>
            </p:extLst>
          </p:nvPr>
        </p:nvGraphicFramePr>
        <p:xfrm>
          <a:off x="539552" y="748189"/>
          <a:ext cx="8136903" cy="6041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55380"/>
                <a:gridCol w="1933889"/>
                <a:gridCol w="1947634"/>
              </a:tblGrid>
              <a:tr h="633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Клиентска перспектива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Банкова перспектива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1119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Покупка на несложни продукти (разплащателни сметки, картови продукти)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Клонова мрежа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53.2%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14.6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Интернет 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32.5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56.1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Мобилни устройства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8.1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25.6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Телефон 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5.2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3.7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3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Социални медии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1.0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0.0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1119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Покупка на сложни продукти (кредити, ипотеки, инвестиционни продукти)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7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Клонова мрежа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51.7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52.4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Интернет 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26.9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29.3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Мобилни устройства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12.0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13.4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Телефон 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7.6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4.9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Социални медии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>
                          <a:effectLst/>
                        </a:rPr>
                        <a:t>1.8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2000" dirty="0">
                          <a:effectLst/>
                        </a:rPr>
                        <a:t>0.0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7544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dirty="0"/>
              <a:t>Предпочитани канали при покупка на банкови продукти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8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2493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97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305430"/>
              </p:ext>
            </p:extLst>
          </p:nvPr>
        </p:nvGraphicFramePr>
        <p:xfrm>
          <a:off x="-108520" y="0"/>
          <a:ext cx="9252519" cy="7317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Document" r:id="rId3" imgW="5821348" imgH="4670157" progId="Word.Document.12">
                  <p:embed/>
                </p:oleObj>
              </mc:Choice>
              <mc:Fallback>
                <p:oleObj name="Document" r:id="rId3" imgW="5821348" imgH="46701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8520" y="0"/>
                        <a:ext cx="9252519" cy="7317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4976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64096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137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dirty="0" smtClean="0">
                <a:effectLst/>
                <a:latin typeface="Times New Roman"/>
                <a:ea typeface="Times New Roman"/>
              </a:rPr>
              <a:t>При трансформиране на клоновата мрежа следва да се имат предвид следните изисквания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600200"/>
            <a:ext cx="5338936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bg-BG" dirty="0"/>
              <a:t>Изграждане на „по-олекотена“ като размер клонова мрежа, т.е.  оптимизиране на мрежата чрез отчитане на спецификата на клиентската демография и финансови нужди при проектиране на локацията и формата на </a:t>
            </a:r>
            <a:r>
              <a:rPr lang="bg-BG" dirty="0" smtClean="0"/>
              <a:t>клоновете</a:t>
            </a:r>
            <a:endParaRPr lang="en-US" dirty="0"/>
          </a:p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3563888" cy="52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142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6516216" cy="655272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bg-BG" dirty="0" smtClean="0"/>
              <a:t>Оптимизиране – продажбите се увеличават не в резултат на разкриването на нови клонове, а в резултат от познаването и по-доброто разбиране на клиентските предпочитания и поведение (настоящо и бъдещо) на всеки </a:t>
            </a:r>
            <a:r>
              <a:rPr lang="bg-BG" dirty="0" err="1" smtClean="0"/>
              <a:t>микропазар</a:t>
            </a:r>
            <a:r>
              <a:rPr lang="bg-BG" dirty="0" smtClean="0"/>
              <a:t> , т.е. по-доброто съобразяване на клоновия капацитет със спецификата на търсенето на място. </a:t>
            </a:r>
          </a:p>
          <a:p>
            <a:pPr lvl="0"/>
            <a:r>
              <a:rPr lang="bg-BG" dirty="0" smtClean="0"/>
              <a:t>Оптимизирането не означава механично „орязване“, а решения, чрез които се гарантира, че капацитетът е разположен там, където трябва и че той е в състояние да осигури пазарна експанзия в прилежащите територии. </a:t>
            </a:r>
          </a:p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84380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636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3810000"/>
          </a:xfrm>
        </p:spPr>
        <p:txBody>
          <a:bodyPr/>
          <a:lstStyle/>
          <a:p>
            <a:r>
              <a:rPr lang="bg-BG" dirty="0"/>
              <a:t>Диференциране на клоновите формати. Дълго време „модата“ в клоновото банкиране диктуваше използване на единен формат за всички клонове. Тенденцията днес е клоновете да се развиват в многообразни формати, обвързани със специфични цели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5429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905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036496" cy="637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748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2195" y="1556793"/>
            <a:ext cx="2912517" cy="4989586"/>
          </a:xfrm>
        </p:spPr>
        <p:txBody>
          <a:bodyPr>
            <a:normAutofit/>
          </a:bodyPr>
          <a:lstStyle/>
          <a:p>
            <a:r>
              <a:rPr lang="bg-BG" sz="2800" b="1" dirty="0">
                <a:solidFill>
                  <a:schemeClr val="tx1"/>
                </a:solidFill>
              </a:rPr>
              <a:t>Промяна на конкурентния „пейзаж“ – настъпление на нови дигитални играчи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58219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498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5"/>
            <a:ext cx="83529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855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5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82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bg-BG" dirty="0"/>
              <a:t>Кои са новите дигитални конкуренти?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036496" cy="4857403"/>
          </a:xfrm>
        </p:spPr>
        <p:txBody>
          <a:bodyPr>
            <a:noAutofit/>
          </a:bodyPr>
          <a:lstStyle/>
          <a:p>
            <a:r>
              <a:rPr lang="bg-BG" sz="2000" dirty="0"/>
              <a:t>Интернет </a:t>
            </a:r>
            <a:r>
              <a:rPr lang="bg-BG" sz="2000" dirty="0" smtClean="0"/>
              <a:t>компании - вече </a:t>
            </a:r>
            <a:r>
              <a:rPr lang="bg-BG" sz="2000" dirty="0"/>
              <a:t>са „разместили“ своя основен бизнес модел в </a:t>
            </a:r>
            <a:r>
              <a:rPr lang="bg-BG" sz="2000" dirty="0" smtClean="0"/>
              <a:t>интернет; позиционирането </a:t>
            </a:r>
            <a:r>
              <a:rPr lang="bg-BG" sz="2000" dirty="0"/>
              <a:t>им в дигиталния и мобилния свят  превъзхожда другите конкуренти. Огромната </a:t>
            </a:r>
            <a:r>
              <a:rPr lang="bg-BG" sz="2000" dirty="0" smtClean="0"/>
              <a:t>им клиентската база (над половин </a:t>
            </a:r>
            <a:r>
              <a:rPr lang="bg-BG" sz="2000" dirty="0"/>
              <a:t>милиард потребители</a:t>
            </a:r>
            <a:r>
              <a:rPr lang="bg-BG" sz="2000" dirty="0" smtClean="0"/>
              <a:t>) - сериозни </a:t>
            </a:r>
            <a:r>
              <a:rPr lang="bg-BG" sz="2000" dirty="0"/>
              <a:t>шансове за превръщането на  голяма интернет компания във водещ доставчик на банкови услуги в глобален </a:t>
            </a:r>
            <a:r>
              <a:rPr lang="bg-BG" sz="2000" dirty="0" smtClean="0"/>
              <a:t>мащаб</a:t>
            </a:r>
            <a:endParaRPr lang="en-US" sz="2000" dirty="0"/>
          </a:p>
          <a:p>
            <a:r>
              <a:rPr lang="bg-BG" sz="2000" dirty="0"/>
              <a:t>    Телекомуникационни </a:t>
            </a:r>
            <a:r>
              <a:rPr lang="bg-BG" sz="2000" dirty="0" smtClean="0"/>
              <a:t>компании -  предоставят  </a:t>
            </a:r>
            <a:r>
              <a:rPr lang="bg-BG" sz="2000" dirty="0"/>
              <a:t>техническата инфраструктура за достъп до интернет, покритие на мрежата, мобилни услуги, както и други форми на прехвърляне на данни. </a:t>
            </a:r>
            <a:endParaRPr lang="bg-BG" sz="2000" dirty="0" smtClean="0"/>
          </a:p>
          <a:p>
            <a:r>
              <a:rPr lang="bg-BG" sz="2000" dirty="0" smtClean="0"/>
              <a:t>    </a:t>
            </a:r>
            <a:r>
              <a:rPr lang="bg-BG" sz="2000" dirty="0"/>
              <a:t>Производители на </a:t>
            </a:r>
            <a:r>
              <a:rPr lang="bg-BG" sz="2000" dirty="0" smtClean="0"/>
              <a:t>хардуер  - произвеждат </a:t>
            </a:r>
            <a:r>
              <a:rPr lang="bg-BG" sz="2000" dirty="0"/>
              <a:t>и предоставят мобилни устройства за банкиране на дребно и следователно – имат пряк, физически контакт с клиентите. Уеб-базираните услуги или услугите с гласови команди дават възможност за достъп до данни, които описват потребителското поведения. Това отваря огромен потенциал пред тях за създаване на персонализирани услуги, включително и в банкирането на дребно. В допълнение на казаното, огромната им клиентска база и широкото използване на  мобилни приложения осигуряват перспективна платформа за разпространение на банковите услуги.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5628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163"/>
            <a:ext cx="8640959" cy="679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17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215683"/>
              </p:ext>
            </p:extLst>
          </p:nvPr>
        </p:nvGraphicFramePr>
        <p:xfrm>
          <a:off x="-108520" y="0"/>
          <a:ext cx="9252519" cy="724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" r:id="rId3" imgW="5821348" imgH="5216066" progId="Word.Document.12">
                  <p:embed/>
                </p:oleObj>
              </mc:Choice>
              <mc:Fallback>
                <p:oleObj name="Document" r:id="rId3" imgW="5821348" imgH="52160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8520" y="0"/>
                        <a:ext cx="9252519" cy="724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430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16632"/>
            <a:ext cx="6156176" cy="674136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bg-BG" dirty="0"/>
              <a:t>„Изваждат“ традиционните банкови играчи от тяхната натрупана инертността  и ги подтикват към сериозно ангажиране с промяна на бизнес модела или отделни негови аспекти; на управленския потенциал и на ресурсите.</a:t>
            </a:r>
            <a:endParaRPr lang="en-US" dirty="0"/>
          </a:p>
          <a:p>
            <a:pPr lvl="0"/>
            <a:r>
              <a:rPr lang="bg-BG" dirty="0"/>
              <a:t>Революционизират платежната система - мобилни  </a:t>
            </a:r>
            <a:r>
              <a:rPr lang="en-US" dirty="0"/>
              <a:t>POS</a:t>
            </a:r>
            <a:r>
              <a:rPr lang="bg-BG" dirty="0"/>
              <a:t>, разплащания, портфейли</a:t>
            </a:r>
            <a:r>
              <a:rPr lang="ru-RU" dirty="0"/>
              <a:t> (</a:t>
            </a:r>
            <a:r>
              <a:rPr lang="bg-BG" dirty="0"/>
              <a:t>най-силно е присъствието им при картовите продукти и разплащанията).</a:t>
            </a:r>
            <a:endParaRPr lang="en-US" dirty="0"/>
          </a:p>
          <a:p>
            <a:pPr lvl="0"/>
            <a:r>
              <a:rPr lang="bg-BG" dirty="0"/>
              <a:t>Оказват интензивен натиск върху доходите на търговските банки и върху други финансови резултати.</a:t>
            </a:r>
            <a:endParaRPr lang="en-US" dirty="0"/>
          </a:p>
          <a:p>
            <a:pPr lvl="0"/>
            <a:r>
              <a:rPr lang="bg-BG" dirty="0"/>
              <a:t>Задвижват третата вълна в банковите </a:t>
            </a:r>
            <a:r>
              <a:rPr lang="bg-BG" dirty="0" smtClean="0"/>
              <a:t>иновации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632"/>
            <a:ext cx="331236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546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Кои са предимствата на новите конкуренти?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506916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bg-BG" dirty="0" smtClean="0"/>
              <a:t>Гъвкавост </a:t>
            </a:r>
            <a:r>
              <a:rPr lang="bg-BG" dirty="0"/>
              <a:t>и приспособимост към пазарната ситуация;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Способността им да разработват и бързо да прилагат новите технологии;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Способността им да управляват по подходящ начин базите от данни и да получават проницателно знание за клиентите;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Способността им да разработват несложни предложения, които улесняват в голяма степен  клиентите и дават възможност да се „уловят“ неудовлетворените от банковите предложения потребители;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Възможността им за заемане на трайно място в сърцата и умовете на потребителите – често те вече са се доказали в други сектори и успяват да пренасочат собствените си клиенти към предлаганите от тях финансово-посреднически продукти;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Предлагане на технически устройства и услуги, които потребителите възприемат като естествена част от ежедневието си;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Висока степен на удобство (самите банкови мениджъри оценяват услугите, предлагани от технологичните фирми, като по-удобни в сравнение с услугите на банките);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Наличие на по-добър усет за клиентското изживяване и за начините, чрез които да го оптимизират;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Използване на експертизата си в иновациите, за да „преоткрият“ банкирането и да го поведат по съвършено нов път;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Не са подложени на толкова силен натиск от регулаторно-нормативна тежест и наследени бизнеси и др. </a:t>
            </a:r>
            <a:endParaRPr lang="en-US" dirty="0" smtClean="0">
              <a:effectLst/>
            </a:endParaRPr>
          </a:p>
          <a:p>
            <a:pPr lvl="0"/>
            <a:r>
              <a:rPr lang="bg-BG" dirty="0"/>
              <a:t>Ниско-разходна структура. Разходите за стартиране на бизнеса за много от тях са невисоки – най-често наемат технологична инфраструктура и осъществяват маркетинга чрез интернет търсачки, социални медии и апликационни платформи. </a:t>
            </a:r>
            <a:endParaRPr lang="en-US" dirty="0"/>
          </a:p>
          <a:p>
            <a:pPr lvl="0"/>
            <a:r>
              <a:rPr lang="bg-BG" dirty="0"/>
              <a:t>Точно прицелване към специфични клиентски нужди, а не толкова – към специфични пазари и конкуренти</a:t>
            </a:r>
            <a:endParaRPr lang="en-US" dirty="0"/>
          </a:p>
          <a:p>
            <a:r>
              <a:rPr lang="bg-BG" dirty="0"/>
              <a:t>Развитие на продажбите от целия си бизнес с изпреварваща динамика.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99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4941168"/>
            <a:ext cx="7772400" cy="1500187"/>
          </a:xfrm>
        </p:spPr>
        <p:txBody>
          <a:bodyPr>
            <a:normAutofit/>
          </a:bodyPr>
          <a:lstStyle/>
          <a:p>
            <a:r>
              <a:rPr lang="bg-BG" sz="2400" b="1" dirty="0">
                <a:solidFill>
                  <a:schemeClr val="tx1"/>
                </a:solidFill>
              </a:rPr>
              <a:t>ДИГИТАЛНАТА ТРАНСФОРМАЦИЯ НА БАНКОВИТЕ ИНСТИТУЦИИ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667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484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2800" dirty="0"/>
              <a:t>На основата на данни от редица проучвания (</a:t>
            </a:r>
            <a:r>
              <a:rPr lang="en-US" sz="2800" dirty="0"/>
              <a:t>Ernst</a:t>
            </a:r>
            <a:r>
              <a:rPr lang="ru-RU" sz="2800" dirty="0"/>
              <a:t> &amp; </a:t>
            </a:r>
            <a:r>
              <a:rPr lang="en-US" sz="2800" dirty="0"/>
              <a:t>Young</a:t>
            </a:r>
            <a:r>
              <a:rPr lang="ru-RU" sz="2800" dirty="0"/>
              <a:t>, 2012, 2014; </a:t>
            </a:r>
            <a:r>
              <a:rPr lang="en-US" sz="2800" dirty="0"/>
              <a:t>Accenture</a:t>
            </a:r>
            <a:r>
              <a:rPr lang="ru-RU" sz="2800" dirty="0"/>
              <a:t>, 2014; </a:t>
            </a:r>
            <a:r>
              <a:rPr lang="en-US" sz="2800" dirty="0"/>
              <a:t>PWC</a:t>
            </a:r>
            <a:r>
              <a:rPr lang="ru-RU" sz="2800" dirty="0"/>
              <a:t>, 2014) </a:t>
            </a:r>
            <a:r>
              <a:rPr lang="bg-BG" sz="2800" dirty="0"/>
              <a:t> можем да допуснем, че към 2020 година: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dirty="0"/>
              <a:t>Всяка банка ще бъде директна банка, а банкирането чрез клонова мрежа ще претърпи съществени </a:t>
            </a:r>
            <a:r>
              <a:rPr lang="bg-BG" dirty="0" smtClean="0"/>
              <a:t>промени</a:t>
            </a:r>
          </a:p>
          <a:p>
            <a:r>
              <a:rPr lang="bg-BG" dirty="0"/>
              <a:t>Банките, които ще се развият успешно в резултат на разгръщането на технологичните сили ще са ниско-разходни доставчици, постигащи рентабилност от всеки продукт на самостоятелна </a:t>
            </a:r>
            <a:r>
              <a:rPr lang="bg-BG" dirty="0" smtClean="0"/>
              <a:t>база</a:t>
            </a:r>
          </a:p>
          <a:p>
            <a:pPr lvl="0"/>
            <a:r>
              <a:rPr lang="bg-BG" dirty="0"/>
              <a:t>Ще се усилва трансфера на знания, добри практики и иновации чрез навлизане на нови небанкови играчи, партньорства с трети страни и посредници.</a:t>
            </a:r>
            <a:endParaRPr lang="en-US" dirty="0"/>
          </a:p>
          <a:p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" y="5589240"/>
            <a:ext cx="3840000" cy="12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92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48880"/>
            <a:ext cx="6156176" cy="439248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bg-BG" dirty="0"/>
              <a:t>В по-голяма степен ще нараства използването на мобилните устройства като посредник за осъществяване на плащания в сравнение с банковите карти. </a:t>
            </a:r>
            <a:endParaRPr lang="bg-BG" dirty="0" smtClean="0"/>
          </a:p>
          <a:p>
            <a:pPr lvl="0"/>
            <a:r>
              <a:rPr lang="bg-BG" dirty="0" smtClean="0"/>
              <a:t>Биометриките </a:t>
            </a:r>
            <a:r>
              <a:rPr lang="bg-BG" dirty="0"/>
              <a:t>(пръстови отпечатъци, гласово разпознаване) ще се превърнат в основен начин за авторизация на плащанията, обвързани с физически устройства (смартфони), което ще доведе до по-голяма сигурност на трансакциите, а оттам – до по-голямо използване на дигиталните канали.</a:t>
            </a:r>
            <a:endParaRPr lang="en-US" dirty="0"/>
          </a:p>
          <a:p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556">
            <a:off x="-3868" y="-60363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319"/>
            <a:ext cx="3148384" cy="210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68" y="60042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38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571707"/>
              </p:ext>
            </p:extLst>
          </p:nvPr>
        </p:nvGraphicFramePr>
        <p:xfrm>
          <a:off x="179509" y="476671"/>
          <a:ext cx="8964490" cy="6470617"/>
        </p:xfrm>
        <a:graphic>
          <a:graphicData uri="http://schemas.openxmlformats.org/drawingml/2006/table">
            <a:tbl>
              <a:tblPr firstRow="1" firstCol="1" bandRow="1"/>
              <a:tblGrid>
                <a:gridCol w="4482245"/>
                <a:gridCol w="4482245"/>
              </a:tblGrid>
              <a:tr h="147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 година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година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32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Традиционни универсални банки (</a:t>
                      </a: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full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service banks</a:t>
                      </a:r>
                      <a:r>
                        <a:rPr lang="ru-RU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поради голямата по размер инфраструктура, те са по-малко гъвкави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генерират бизнес чрез физически канали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фокус върху продукта 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агресивна реклама и продажби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Традиционни универсални банки  (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full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service banks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1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Специализирани банки с ограничен портфейл от услуги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обслужване на ниши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специализация по продукти / клиентски сегменти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най-вероятно броят им ще нараства поради възможностите, които предоставят нишите и специализацията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Специализирани банки с ограничен  портфейл от услуги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Community Bank</a:t>
                      </a: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(общностни/общински банки)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най-вероятно ще се консолидират в бъдеще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партньорства с национални банки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Community Bank</a:t>
                      </a: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(общностни/общински банки)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6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Бутикови банки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дигитализация на процеси и обслужване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значително повлияване върху конкурентната динамика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засилване на пазарната диференциация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предлагане на клиентите по-голям избор и персонализация 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агресивно конкуриране с традиционните банки 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таргетиране на специфични пазарни сегменти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79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Дигитални банки за пълно обслужване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много гъвкави институции, които залагат на технологични решения за предлагане на широк продуктов портфейл 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конкуриране на основата на дигиталното преживяване (опит), което осигуряват на клиентите си 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предлагане на широк продуктов портфейл, сходен на продуктовия портфейл на сегашните банки с пълно обслужване</a:t>
                      </a:r>
                      <a:endParaRPr lang="en-US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5516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Big Box Banks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конкуриране основно по цени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bg-BG" sz="1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предлагане на базови продукти на клиентите от масовия пазар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501" marR="38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12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Фигура 1.16. Карта на банкирането през 2013 и 2020 година </a:t>
            </a:r>
            <a:r>
              <a:rPr kumimoji="0" lang="bg-BG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bg-BG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промяна на основните модели на банкиране на дребно.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Адаптирано по: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Banking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2020: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storm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abates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North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American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Banks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must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chart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new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course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capture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emerging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opportunities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Accenture, 2014</a:t>
            </a:r>
            <a:r>
              <a:rPr kumimoji="0" lang="bg-BG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altLang="en-US" sz="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p. 11.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98431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347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" y="0"/>
            <a:ext cx="912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652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bg-BG" sz="3200" dirty="0" smtClean="0">
                <a:latin typeface="Times New Roman"/>
                <a:ea typeface="Calibri"/>
              </a:rPr>
              <a:t>Г</a:t>
            </a:r>
            <a:r>
              <a:rPr lang="bg-BG" sz="3200" dirty="0" smtClean="0">
                <a:effectLst/>
                <a:latin typeface="Times New Roman"/>
                <a:ea typeface="Calibri"/>
              </a:rPr>
              <a:t>лобални тенденции, които налагат структурни промени във финансовите институции и в техния мениджмънт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15349">
            <a:off x="259686" y="1754989"/>
            <a:ext cx="8784976" cy="4841931"/>
          </a:xfrm>
        </p:spPr>
        <p:txBody>
          <a:bodyPr>
            <a:noAutofit/>
          </a:bodyPr>
          <a:lstStyle/>
          <a:p>
            <a:pPr lvl="0"/>
            <a:r>
              <a:rPr lang="bg-BG" sz="1800" dirty="0" smtClean="0"/>
              <a:t>Разширяваща </a:t>
            </a:r>
            <a:r>
              <a:rPr lang="bg-BG" sz="1800" dirty="0"/>
              <a:t>се и „втвърдяваща се“ регулация </a:t>
            </a:r>
            <a:r>
              <a:rPr lang="bg-BG" sz="1800" dirty="0" smtClean="0"/>
              <a:t> </a:t>
            </a:r>
            <a:endParaRPr lang="en-US" sz="1800" dirty="0"/>
          </a:p>
          <a:p>
            <a:pPr lvl="0"/>
            <a:r>
              <a:rPr lang="bg-BG" sz="1800" dirty="0" smtClean="0"/>
              <a:t>Натиск </a:t>
            </a:r>
            <a:r>
              <a:rPr lang="bg-BG" sz="1800" dirty="0"/>
              <a:t>върху маржовете, произтичащ от различни източници и </a:t>
            </a:r>
            <a:r>
              <a:rPr lang="bg-BG" sz="1800" dirty="0" smtClean="0"/>
              <a:t>фактори</a:t>
            </a:r>
            <a:endParaRPr lang="en-US" sz="1800" dirty="0"/>
          </a:p>
          <a:p>
            <a:pPr lvl="0"/>
            <a:r>
              <a:rPr lang="bg-BG" sz="1800" dirty="0" smtClean="0"/>
              <a:t>Глобална </a:t>
            </a:r>
            <a:r>
              <a:rPr lang="bg-BG" sz="1800" dirty="0"/>
              <a:t>нестабилност и </a:t>
            </a:r>
            <a:r>
              <a:rPr lang="bg-BG" sz="1800" dirty="0" smtClean="0"/>
              <a:t>скромни </a:t>
            </a:r>
            <a:r>
              <a:rPr lang="bg-BG" sz="1800" dirty="0"/>
              <a:t>макроикономически перспективи за </a:t>
            </a:r>
            <a:r>
              <a:rPr lang="bg-BG" sz="1800" dirty="0" smtClean="0"/>
              <a:t>растеж </a:t>
            </a:r>
            <a:endParaRPr lang="en-US" sz="1800" dirty="0"/>
          </a:p>
          <a:p>
            <a:pPr lvl="0"/>
            <a:r>
              <a:rPr lang="bg-BG" sz="1800" dirty="0" smtClean="0"/>
              <a:t>Продължаващ </a:t>
            </a:r>
            <a:r>
              <a:rPr lang="bg-BG" sz="1800" dirty="0"/>
              <a:t>процес на консолидация на банкови </a:t>
            </a:r>
            <a:r>
              <a:rPr lang="bg-BG" sz="1800" dirty="0" smtClean="0"/>
              <a:t>институции </a:t>
            </a:r>
            <a:endParaRPr lang="en-US" sz="1800" dirty="0"/>
          </a:p>
          <a:p>
            <a:pPr lvl="0"/>
            <a:r>
              <a:rPr lang="bg-BG" sz="1800" dirty="0" smtClean="0"/>
              <a:t>Технологични </a:t>
            </a:r>
            <a:r>
              <a:rPr lang="bg-BG" sz="1800" dirty="0"/>
              <a:t>пробиви </a:t>
            </a:r>
            <a:r>
              <a:rPr lang="bg-BG" sz="1800" dirty="0" smtClean="0"/>
              <a:t>  </a:t>
            </a:r>
            <a:endParaRPr lang="en-US" sz="1800" dirty="0"/>
          </a:p>
          <a:p>
            <a:pPr lvl="0"/>
            <a:r>
              <a:rPr lang="bg-BG" sz="1800" dirty="0" smtClean="0"/>
              <a:t>Промяна </a:t>
            </a:r>
            <a:r>
              <a:rPr lang="bg-BG" sz="1800" dirty="0"/>
              <a:t>на човешкия капитал и усложняване на процеса на управлението </a:t>
            </a:r>
            <a:r>
              <a:rPr lang="bg-BG" sz="1800" dirty="0" smtClean="0"/>
              <a:t>му</a:t>
            </a:r>
            <a:endParaRPr lang="en-US" sz="1800" dirty="0"/>
          </a:p>
          <a:p>
            <a:pPr lvl="0"/>
            <a:r>
              <a:rPr lang="bg-BG" sz="1800" dirty="0" smtClean="0"/>
              <a:t>Социални медии </a:t>
            </a:r>
            <a:endParaRPr lang="en-US" sz="1800" dirty="0"/>
          </a:p>
          <a:p>
            <a:pPr lvl="0"/>
            <a:r>
              <a:rPr lang="bg-BG" sz="1800" dirty="0" smtClean="0"/>
              <a:t>Иновации</a:t>
            </a:r>
            <a:r>
              <a:rPr lang="en-US" sz="1800" dirty="0" smtClean="0"/>
              <a:t> - </a:t>
            </a:r>
            <a:r>
              <a:rPr lang="bg-BG" sz="1800" dirty="0" smtClean="0"/>
              <a:t>слагат </a:t>
            </a:r>
            <a:r>
              <a:rPr lang="bg-BG" sz="1800" dirty="0"/>
              <a:t>край на ерата на физическия мащаб (пълна гама от продукти, физически канали за </a:t>
            </a:r>
            <a:r>
              <a:rPr lang="bg-BG" sz="1800" dirty="0" smtClean="0"/>
              <a:t>дистрибуция) </a:t>
            </a:r>
            <a:endParaRPr lang="en-US" sz="1800" dirty="0"/>
          </a:p>
          <a:p>
            <a:pPr lvl="0"/>
            <a:r>
              <a:rPr lang="bg-BG" sz="1800" dirty="0" smtClean="0"/>
              <a:t>Отраслова </a:t>
            </a:r>
            <a:r>
              <a:rPr lang="bg-BG" sz="1800" dirty="0"/>
              <a:t>конвергенция между банки и други компании, опериращи в областта на разплащанията, телекомуникациите и </a:t>
            </a:r>
            <a:r>
              <a:rPr lang="bg-BG" sz="1800" dirty="0" smtClean="0"/>
              <a:t>продажбите </a:t>
            </a:r>
            <a:endParaRPr lang="en-US" sz="1800" dirty="0"/>
          </a:p>
          <a:p>
            <a:pPr lvl="0"/>
            <a:r>
              <a:rPr lang="bg-BG" sz="1800" dirty="0" smtClean="0"/>
              <a:t>Навлизане </a:t>
            </a:r>
            <a:r>
              <a:rPr lang="bg-BG" sz="1800" dirty="0"/>
              <a:t>на нови конкуренти </a:t>
            </a:r>
            <a:endParaRPr lang="en-US" sz="1800" dirty="0"/>
          </a:p>
          <a:p>
            <a:pPr lvl="0"/>
            <a:r>
              <a:rPr lang="bg-BG" sz="1800" dirty="0"/>
              <a:t>Увеличаващата се сила на клиентите във взаимоотношенията с банковите институции  </a:t>
            </a:r>
            <a:endParaRPr lang="en-US" sz="1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661248"/>
            <a:ext cx="2915816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69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Реакция на промените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g-BG" dirty="0" smtClean="0">
                <a:effectLst/>
                <a:latin typeface="Times New Roman"/>
                <a:ea typeface="Calibri"/>
              </a:rPr>
              <a:t>Постигане на по-висока ефикасност на банкирането на дребно чрез оптимизация и намаляване на сложността в рамките на съществуващата структура - да се „преобърне“ концепцията за „правене“ на бизнес </a:t>
            </a:r>
          </a:p>
          <a:p>
            <a:r>
              <a:rPr lang="bg-BG" dirty="0" smtClean="0">
                <a:effectLst/>
                <a:latin typeface="Times New Roman"/>
                <a:ea typeface="Calibri"/>
              </a:rPr>
              <a:t>Адаптиране чрез гъвкав и умел мениджмънт, проявяващ се в способността да се „уловят“ възможностите във времената на перманентна промяна</a:t>
            </a:r>
          </a:p>
          <a:p>
            <a:r>
              <a:rPr lang="bg-BG" dirty="0" smtClean="0">
                <a:effectLst/>
                <a:latin typeface="Times New Roman"/>
                <a:ea typeface="Calibri"/>
              </a:rPr>
              <a:t>Диференциране чрез продължаваща (перманентна) иновация, което изисква наличието на идеи, визия и лидерски способности за проактивна позиция по отношение на пазара. 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57401"/>
            <a:ext cx="5715000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41168"/>
            <a:ext cx="3851920" cy="191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40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849" y="4869160"/>
            <a:ext cx="7772400" cy="1500187"/>
          </a:xfrm>
        </p:spPr>
        <p:txBody>
          <a:bodyPr/>
          <a:lstStyle/>
          <a:p>
            <a:pPr marL="457200" algn="ctr">
              <a:lnSpc>
                <a:spcPct val="150000"/>
              </a:lnSpc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Cambria"/>
                <a:ea typeface="Calibri"/>
                <a:cs typeface="Times New Roman"/>
              </a:rPr>
              <a:t>РЕГУЛАЦИЯТА ПРЕНАЧЕРТАВА БАНКОВАТА ИНДУСТРИЯ И ОКАЗВА НАТИСК ЗА ПРОМЯНА НА БИЗНЕС МОДЕЛИТЕ</a:t>
            </a:r>
            <a:endParaRPr lang="en-US" sz="2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46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3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788024" cy="11430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Защо е необходима регулация на финансовия сектор?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7106"/>
            <a:ext cx="8229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поради необходимостта да се </a:t>
            </a:r>
            <a:r>
              <a:rPr lang="ru-RU" dirty="0" err="1"/>
              <a:t>поддържа</a:t>
            </a:r>
            <a:r>
              <a:rPr lang="ru-RU" dirty="0"/>
              <a:t> </a:t>
            </a:r>
            <a:r>
              <a:rPr lang="ru-RU" dirty="0" err="1"/>
              <a:t>стабилността</a:t>
            </a:r>
            <a:r>
              <a:rPr lang="ru-RU" dirty="0"/>
              <a:t> на </a:t>
            </a:r>
            <a:r>
              <a:rPr lang="ru-RU" dirty="0" err="1"/>
              <a:t>самата</a:t>
            </a:r>
            <a:r>
              <a:rPr lang="ru-RU" dirty="0"/>
              <a:t> </a:t>
            </a:r>
            <a:r>
              <a:rPr lang="ru-RU" dirty="0" err="1"/>
              <a:t>финансова</a:t>
            </a:r>
            <a:r>
              <a:rPr lang="ru-RU" dirty="0"/>
              <a:t> система като </a:t>
            </a:r>
            <a:r>
              <a:rPr lang="ru-RU" dirty="0" err="1"/>
              <a:t>цяло</a:t>
            </a:r>
            <a:r>
              <a:rPr lang="ru-RU" dirty="0"/>
              <a:t>.</a:t>
            </a:r>
            <a:endParaRPr lang="en-US" dirty="0"/>
          </a:p>
          <a:p>
            <a:pPr lvl="0"/>
            <a:r>
              <a:rPr lang="ru-RU" dirty="0"/>
              <a:t>поради необходимостта да се </a:t>
            </a:r>
            <a:r>
              <a:rPr lang="ru-RU" dirty="0" err="1"/>
              <a:t>поддържа</a:t>
            </a:r>
            <a:r>
              <a:rPr lang="ru-RU" dirty="0"/>
              <a:t> </a:t>
            </a:r>
            <a:r>
              <a:rPr lang="ru-RU" dirty="0" err="1"/>
              <a:t>сигурността</a:t>
            </a:r>
            <a:r>
              <a:rPr lang="ru-RU" dirty="0"/>
              <a:t> и </a:t>
            </a:r>
            <a:r>
              <a:rPr lang="ru-RU" dirty="0" err="1"/>
              <a:t>доброто</a:t>
            </a:r>
            <a:r>
              <a:rPr lang="ru-RU" dirty="0"/>
              <a:t> </a:t>
            </a:r>
            <a:r>
              <a:rPr lang="ru-RU" dirty="0" err="1"/>
              <a:t>състояние</a:t>
            </a:r>
            <a:r>
              <a:rPr lang="ru-RU" dirty="0"/>
              <a:t> на всяка </a:t>
            </a:r>
            <a:r>
              <a:rPr lang="ru-RU" dirty="0" err="1"/>
              <a:t>отделна</a:t>
            </a:r>
            <a:r>
              <a:rPr lang="ru-RU" dirty="0"/>
              <a:t> институция - </a:t>
            </a:r>
            <a:r>
              <a:rPr lang="ru-RU" dirty="0" err="1"/>
              <a:t>довереник</a:t>
            </a:r>
            <a:r>
              <a:rPr lang="ru-RU" dirty="0"/>
              <a:t> на клиента и гарант за </a:t>
            </a:r>
            <a:r>
              <a:rPr lang="ru-RU" dirty="0" err="1"/>
              <a:t>неговото</a:t>
            </a:r>
            <a:r>
              <a:rPr lang="ru-RU" dirty="0"/>
              <a:t> благополучие. </a:t>
            </a:r>
            <a:endParaRPr lang="en-US" dirty="0"/>
          </a:p>
          <a:p>
            <a:r>
              <a:rPr lang="ru-RU" dirty="0"/>
              <a:t>поради необходимостта да се </a:t>
            </a:r>
            <a:r>
              <a:rPr lang="ru-RU" dirty="0" err="1"/>
              <a:t>защитават</a:t>
            </a:r>
            <a:r>
              <a:rPr lang="ru-RU" dirty="0"/>
              <a:t> </a:t>
            </a:r>
            <a:r>
              <a:rPr lang="ru-RU" dirty="0" err="1"/>
              <a:t>интересите</a:t>
            </a:r>
            <a:r>
              <a:rPr lang="ru-RU" dirty="0"/>
              <a:t> на отделните потребители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345"/>
            <a:ext cx="4427984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02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3236</Words>
  <Application>Microsoft Office PowerPoint</Application>
  <PresentationFormat>On-screen Show (4:3)</PresentationFormat>
  <Paragraphs>272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Microsoft Word Document</vt:lpstr>
      <vt:lpstr>БАНКИРАНЕТО НА ДРЕБНО СЕ „ПРЕФОРМАТИРА“ В РЕЗУЛТАТ НА КОНВЕРГЕНТНИ ВЛИЯНИЯ </vt:lpstr>
      <vt:lpstr>PowerPoint Presentation</vt:lpstr>
      <vt:lpstr>PowerPoint Presentation</vt:lpstr>
      <vt:lpstr>PowerPoint Presentation</vt:lpstr>
      <vt:lpstr>PowerPoint Presentation</vt:lpstr>
      <vt:lpstr>Глобални тенденции, които налагат структурни промени във финансовите институции и в техния мениджмънт</vt:lpstr>
      <vt:lpstr>Реакция на промените</vt:lpstr>
      <vt:lpstr>PowerPoint Presentation</vt:lpstr>
      <vt:lpstr>Защо е необходима регулация на финансовия сектор?</vt:lpstr>
      <vt:lpstr>Глобални тенденции в регулацията</vt:lpstr>
      <vt:lpstr>PowerPoint Presentation</vt:lpstr>
      <vt:lpstr>PowerPoint Presentation</vt:lpstr>
      <vt:lpstr>Демографски тенденции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Bain &amp; Company: Динамичното проникване на дигиталните технологии в ежедневния живот и бизнес на хората към края на 2014г.:</vt:lpstr>
      <vt:lpstr>PowerPoint Presentation</vt:lpstr>
      <vt:lpstr>PowerPoint Presentation</vt:lpstr>
      <vt:lpstr>PowerPoint Presentation</vt:lpstr>
      <vt:lpstr>Следователно технологичните промени засягат всеки аспект от банкирането:</vt:lpstr>
      <vt:lpstr>PowerPoint Presentation</vt:lpstr>
      <vt:lpstr>PowerPoint Presentation</vt:lpstr>
      <vt:lpstr>PowerPoint Presentation</vt:lpstr>
      <vt:lpstr>Революционни промени в осъществяване на контакт и взаимодействие с клиентите </vt:lpstr>
      <vt:lpstr>Използване на  нови методи на плащане </vt:lpstr>
      <vt:lpstr>Разширяването на дигитализацията дава възможност за увеличаване на  продажбените резултати по две причини: </vt:lpstr>
      <vt:lpstr>Oсъзнаване на възможностите на „големите данни“за спечелване на информационно предимство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 трансформиране на клоновата мрежа следва да се имат предвид следните изисквания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Кои са новите дигитални конкуренти? </vt:lpstr>
      <vt:lpstr>PowerPoint Presentation</vt:lpstr>
      <vt:lpstr>PowerPoint Presentation</vt:lpstr>
      <vt:lpstr>Кои са предимствата на новите конкуренти?</vt:lpstr>
      <vt:lpstr>PowerPoint Presentation</vt:lpstr>
      <vt:lpstr>На основата на данни от редица проучвания (Ernst &amp; Young, 2012, 2014; Accenture, 2014; PWC, 2014)  можем да допуснем, че към 2020 година: </vt:lpstr>
      <vt:lpstr>PowerPoint Presentation</vt:lpstr>
      <vt:lpstr>PowerPoint Presentation</vt:lpstr>
      <vt:lpstr>PowerPoint Presentation</vt:lpstr>
    </vt:vector>
  </TitlesOfParts>
  <Company>UNWE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БАНКИРАНЕТО НА ДРЕБНО СЕ „ПРЕФОРМАТИРА“ В РЕЗУЛТАТ НА КОНВЕРГЕНТНИ ВЛИЯНИЯ</dc:title>
  <dc:creator>GALYA MLADENOVA</dc:creator>
  <cp:lastModifiedBy>GALYA MLADENOVA</cp:lastModifiedBy>
  <cp:revision>19</cp:revision>
  <dcterms:created xsi:type="dcterms:W3CDTF">2015-10-18T12:18:14Z</dcterms:created>
  <dcterms:modified xsi:type="dcterms:W3CDTF">2015-10-18T17:02:34Z</dcterms:modified>
</cp:coreProperties>
</file>