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73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CBFF4-65E1-4B77-8C7B-AC604ED67806}" type="datetimeFigureOut">
              <a:rPr lang="bg-BG" smtClean="0"/>
              <a:pPr/>
              <a:t>8.3.2012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084C3-2639-451C-809C-3F4FA7881E90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084C3-2639-451C-809C-3F4FA7881E90}" type="slidenum">
              <a:rPr lang="bg-BG" smtClean="0"/>
              <a:pPr/>
              <a:t>15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DBAB-B1C9-4E62-BC2A-47D89EA5B6D8}" type="datetimeFigureOut">
              <a:rPr lang="bg-BG" smtClean="0"/>
              <a:pPr/>
              <a:t>8.3.2012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4173-8ACC-462E-BC9D-820B8B7980B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DBAB-B1C9-4E62-BC2A-47D89EA5B6D8}" type="datetimeFigureOut">
              <a:rPr lang="bg-BG" smtClean="0"/>
              <a:pPr/>
              <a:t>8.3.2012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4173-8ACC-462E-BC9D-820B8B7980B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DBAB-B1C9-4E62-BC2A-47D89EA5B6D8}" type="datetimeFigureOut">
              <a:rPr lang="bg-BG" smtClean="0"/>
              <a:pPr/>
              <a:t>8.3.2012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4173-8ACC-462E-BC9D-820B8B7980B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DBAB-B1C9-4E62-BC2A-47D89EA5B6D8}" type="datetimeFigureOut">
              <a:rPr lang="bg-BG" smtClean="0"/>
              <a:pPr/>
              <a:t>8.3.2012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4173-8ACC-462E-BC9D-820B8B7980B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DBAB-B1C9-4E62-BC2A-47D89EA5B6D8}" type="datetimeFigureOut">
              <a:rPr lang="bg-BG" smtClean="0"/>
              <a:pPr/>
              <a:t>8.3.2012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4173-8ACC-462E-BC9D-820B8B7980B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DBAB-B1C9-4E62-BC2A-47D89EA5B6D8}" type="datetimeFigureOut">
              <a:rPr lang="bg-BG" smtClean="0"/>
              <a:pPr/>
              <a:t>8.3.2012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4173-8ACC-462E-BC9D-820B8B7980B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DBAB-B1C9-4E62-BC2A-47D89EA5B6D8}" type="datetimeFigureOut">
              <a:rPr lang="bg-BG" smtClean="0"/>
              <a:pPr/>
              <a:t>8.3.2012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4173-8ACC-462E-BC9D-820B8B7980B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DBAB-B1C9-4E62-BC2A-47D89EA5B6D8}" type="datetimeFigureOut">
              <a:rPr lang="bg-BG" smtClean="0"/>
              <a:pPr/>
              <a:t>8.3.2012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4173-8ACC-462E-BC9D-820B8B7980B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DBAB-B1C9-4E62-BC2A-47D89EA5B6D8}" type="datetimeFigureOut">
              <a:rPr lang="bg-BG" smtClean="0"/>
              <a:pPr/>
              <a:t>8.3.2012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4173-8ACC-462E-BC9D-820B8B7980B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DBAB-B1C9-4E62-BC2A-47D89EA5B6D8}" type="datetimeFigureOut">
              <a:rPr lang="bg-BG" smtClean="0"/>
              <a:pPr/>
              <a:t>8.3.2012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4173-8ACC-462E-BC9D-820B8B7980B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DBAB-B1C9-4E62-BC2A-47D89EA5B6D8}" type="datetimeFigureOut">
              <a:rPr lang="bg-BG" smtClean="0"/>
              <a:pPr/>
              <a:t>8.3.2012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4173-8ACC-462E-BC9D-820B8B7980B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9DBAB-B1C9-4E62-BC2A-47D89EA5B6D8}" type="datetimeFigureOut">
              <a:rPr lang="bg-BG" smtClean="0"/>
              <a:pPr/>
              <a:t>8.3.2012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4173-8ACC-462E-BC9D-820B8B7980B6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b="1" dirty="0"/>
              <a:t>УСЛОВНИ И ДИЗЮНКТИВНИ УМОЗАКЛЮЧЕНИЯ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Условни силогизми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97152"/>
          </a:xfrm>
        </p:spPr>
        <p:txBody>
          <a:bodyPr/>
          <a:lstStyle/>
          <a:p>
            <a:pPr>
              <a:buNone/>
            </a:pPr>
            <a:r>
              <a:rPr lang="bg-BG" dirty="0" smtClean="0"/>
              <a:t>Подобно на </a:t>
            </a:r>
            <a:r>
              <a:rPr lang="bg-BG" u="sng" dirty="0"/>
              <a:t>м</a:t>
            </a:r>
            <a:r>
              <a:rPr lang="bg-BG" u="sng" dirty="0" smtClean="0"/>
              <a:t>одус поненс</a:t>
            </a:r>
            <a:r>
              <a:rPr lang="bg-BG" dirty="0" smtClean="0"/>
              <a:t>, но невалидно условно умозаключение:</a:t>
            </a:r>
          </a:p>
          <a:p>
            <a:pPr>
              <a:buNone/>
            </a:pPr>
            <a:r>
              <a:rPr lang="bg-BG" sz="2800" dirty="0" smtClean="0"/>
              <a:t>				А </a:t>
            </a:r>
            <a:r>
              <a:rPr lang="bg-BG" sz="2800" dirty="0" smtClean="0">
                <a:sym typeface="Symbol"/>
              </a:rPr>
              <a:t> В</a:t>
            </a:r>
          </a:p>
          <a:p>
            <a:pPr>
              <a:buNone/>
            </a:pPr>
            <a:r>
              <a:rPr lang="bg-BG" sz="2800" dirty="0" smtClean="0">
                <a:sym typeface="Symbol"/>
              </a:rPr>
              <a:t>				В</a:t>
            </a:r>
          </a:p>
          <a:p>
            <a:pPr>
              <a:buNone/>
            </a:pPr>
            <a:r>
              <a:rPr lang="bg-BG" sz="2800" dirty="0" smtClean="0">
                <a:sym typeface="Symbol"/>
              </a:rPr>
              <a:t>				А</a:t>
            </a:r>
          </a:p>
          <a:p>
            <a:pPr>
              <a:buNone/>
            </a:pPr>
            <a:endParaRPr lang="bg-BG" sz="2800" dirty="0" smtClean="0"/>
          </a:p>
          <a:p>
            <a:pPr>
              <a:buNone/>
            </a:pPr>
            <a:r>
              <a:rPr lang="bg-BG" sz="2800" dirty="0" smtClean="0"/>
              <a:t>Ако през нощта е валял дъжд, то улицата е мокра.</a:t>
            </a:r>
          </a:p>
          <a:p>
            <a:pPr>
              <a:buNone/>
            </a:pPr>
            <a:r>
              <a:rPr lang="bg-BG" sz="2800" dirty="0" smtClean="0"/>
              <a:t>Улицата е мокра.</a:t>
            </a:r>
          </a:p>
          <a:p>
            <a:pPr>
              <a:buNone/>
            </a:pPr>
            <a:r>
              <a:rPr lang="bg-BG" sz="2800" dirty="0" smtClean="0"/>
              <a:t>През нощта е валял дъжд.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u="sng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987824" y="3645024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555776" y="2708920"/>
            <a:ext cx="2376264" cy="1512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339752" y="2708920"/>
            <a:ext cx="2520280" cy="144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5536" y="5733256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55576" y="4797152"/>
            <a:ext cx="7272808" cy="144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683568" y="4725144"/>
            <a:ext cx="6984776" cy="1656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Условни силогизми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997152"/>
          </a:xfrm>
        </p:spPr>
        <p:txBody>
          <a:bodyPr/>
          <a:lstStyle/>
          <a:p>
            <a:pPr algn="ctr">
              <a:buNone/>
            </a:pPr>
            <a:r>
              <a:rPr lang="bg-BG" sz="3600" u="sng" dirty="0" smtClean="0"/>
              <a:t>Модус толенс</a:t>
            </a:r>
          </a:p>
          <a:p>
            <a:pPr>
              <a:buNone/>
            </a:pPr>
            <a:r>
              <a:rPr lang="bg-BG" sz="2400" dirty="0" smtClean="0"/>
              <a:t>Пример:</a:t>
            </a:r>
          </a:p>
          <a:p>
            <a:pPr>
              <a:buNone/>
            </a:pPr>
            <a:r>
              <a:rPr lang="bg-BG" sz="2800" dirty="0" smtClean="0"/>
              <a:t>Ако през нощта е валял дъжд, то улицата е мокра.</a:t>
            </a:r>
          </a:p>
          <a:p>
            <a:pPr>
              <a:buNone/>
            </a:pPr>
            <a:r>
              <a:rPr lang="bg-BG" sz="2800" dirty="0" smtClean="0"/>
              <a:t>Улицата не е мокра.</a:t>
            </a:r>
          </a:p>
          <a:p>
            <a:pPr>
              <a:buNone/>
            </a:pPr>
            <a:r>
              <a:rPr lang="bg-BG" sz="2800" dirty="0" smtClean="0"/>
              <a:t>През нощта не е валял дъжд.</a:t>
            </a:r>
          </a:p>
          <a:p>
            <a:pPr lvl="8">
              <a:buNone/>
            </a:pPr>
            <a:endParaRPr lang="bg-BG" sz="3200" dirty="0" smtClean="0"/>
          </a:p>
          <a:p>
            <a:pPr lvl="8">
              <a:buNone/>
            </a:pPr>
            <a:r>
              <a:rPr lang="bg-BG" sz="3200" dirty="0" smtClean="0"/>
              <a:t>А </a:t>
            </a:r>
            <a:r>
              <a:rPr lang="bg-BG" sz="3200" dirty="0" smtClean="0">
                <a:sym typeface="Symbol"/>
              </a:rPr>
              <a:t> В</a:t>
            </a:r>
          </a:p>
          <a:p>
            <a:pPr lvl="8">
              <a:buNone/>
            </a:pPr>
            <a:r>
              <a:rPr lang="bg-BG" sz="3200" dirty="0" smtClean="0">
                <a:sym typeface="Symbol"/>
              </a:rPr>
              <a:t> В</a:t>
            </a:r>
          </a:p>
          <a:p>
            <a:pPr lvl="8">
              <a:buNone/>
            </a:pPr>
            <a:r>
              <a:rPr lang="bg-BG" sz="3200" dirty="0" smtClean="0">
                <a:sym typeface="Symbol"/>
              </a:rPr>
              <a:t>  А</a:t>
            </a:r>
            <a:endParaRPr lang="bg-BG" sz="2800" dirty="0" smtClean="0"/>
          </a:p>
          <a:p>
            <a:pPr>
              <a:buNone/>
            </a:pPr>
            <a:endParaRPr lang="bg-BG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79512" y="3789040"/>
            <a:ext cx="7956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635896" y="5949280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Условни силогизми</a:t>
            </a:r>
            <a:endParaRPr lang="bg-BG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bg-BG" dirty="0" smtClean="0"/>
              <a:t>Подобно на </a:t>
            </a:r>
            <a:r>
              <a:rPr lang="bg-BG" u="sng" dirty="0"/>
              <a:t>м</a:t>
            </a:r>
            <a:r>
              <a:rPr lang="bg-BG" u="sng" dirty="0" smtClean="0"/>
              <a:t>одус толенс</a:t>
            </a:r>
            <a:r>
              <a:rPr lang="bg-BG" dirty="0" smtClean="0"/>
              <a:t>, но невалидно условно умозаключение:</a:t>
            </a:r>
          </a:p>
          <a:p>
            <a:pPr>
              <a:buNone/>
            </a:pPr>
            <a:r>
              <a:rPr lang="bg-BG" sz="2800" dirty="0" smtClean="0"/>
              <a:t>				А </a:t>
            </a:r>
            <a:r>
              <a:rPr lang="bg-BG" sz="2800" dirty="0" smtClean="0">
                <a:sym typeface="Symbol"/>
              </a:rPr>
              <a:t> В</a:t>
            </a:r>
          </a:p>
          <a:p>
            <a:pPr>
              <a:buNone/>
            </a:pPr>
            <a:r>
              <a:rPr lang="bg-BG" sz="2800" dirty="0" smtClean="0">
                <a:sym typeface="Symbol"/>
              </a:rPr>
              <a:t>				  А</a:t>
            </a:r>
          </a:p>
          <a:p>
            <a:pPr>
              <a:buNone/>
            </a:pPr>
            <a:r>
              <a:rPr lang="bg-BG" sz="2800" dirty="0" smtClean="0">
                <a:sym typeface="Symbol"/>
              </a:rPr>
              <a:t>				  В</a:t>
            </a:r>
          </a:p>
          <a:p>
            <a:pPr>
              <a:buNone/>
            </a:pPr>
            <a:endParaRPr lang="bg-BG" sz="2800" dirty="0" smtClean="0"/>
          </a:p>
          <a:p>
            <a:pPr>
              <a:buNone/>
            </a:pPr>
            <a:r>
              <a:rPr lang="bg-BG" sz="2800" dirty="0" smtClean="0"/>
              <a:t>Ако през нощта е валял дъжд, то улицата е мокра.</a:t>
            </a:r>
          </a:p>
          <a:p>
            <a:pPr>
              <a:buNone/>
            </a:pPr>
            <a:r>
              <a:rPr lang="bg-BG" sz="2800" dirty="0" smtClean="0"/>
              <a:t>През нощта не е валял дъжд.</a:t>
            </a:r>
          </a:p>
          <a:p>
            <a:pPr>
              <a:buNone/>
            </a:pPr>
            <a:r>
              <a:rPr lang="bg-BG" sz="2800" dirty="0" smtClean="0"/>
              <a:t>Улицата не е мокра.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u="sng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987824" y="3501008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95536" y="5373216"/>
            <a:ext cx="784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23528" y="4437112"/>
            <a:ext cx="7704856" cy="1584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67544" y="4221088"/>
            <a:ext cx="7200800" cy="180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483768" y="2636912"/>
            <a:ext cx="2592288" cy="12241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771800" y="2636912"/>
            <a:ext cx="2232248" cy="12241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Условни силогизми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640960" cy="45259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bg-BG" sz="3600" u="sng" dirty="0" smtClean="0"/>
              <a:t>Чист условен силогизъм</a:t>
            </a:r>
            <a:endParaRPr lang="bg-BG" sz="3600" u="sng" dirty="0" smtClean="0"/>
          </a:p>
          <a:p>
            <a:pPr>
              <a:buNone/>
            </a:pPr>
            <a:r>
              <a:rPr lang="bg-BG" sz="2400" dirty="0" smtClean="0"/>
              <a:t>Пример:</a:t>
            </a:r>
          </a:p>
          <a:p>
            <a:pPr>
              <a:buNone/>
            </a:pPr>
            <a:r>
              <a:rPr lang="bg-BG" sz="2800" dirty="0" smtClean="0"/>
              <a:t>Ако през нощта е валял дъжд, то улицата е мокра.</a:t>
            </a:r>
          </a:p>
          <a:p>
            <a:pPr>
              <a:buNone/>
            </a:pPr>
            <a:r>
              <a:rPr lang="bg-BG" sz="2800" dirty="0" smtClean="0"/>
              <a:t>Ако улицата е мокра, довечера ще има поледица.</a:t>
            </a:r>
            <a:endParaRPr lang="bg-BG" sz="2800" dirty="0" smtClean="0"/>
          </a:p>
          <a:p>
            <a:pPr>
              <a:buNone/>
            </a:pPr>
            <a:r>
              <a:rPr lang="bg-BG" sz="2800" dirty="0" smtClean="0"/>
              <a:t>Ако през нощта е валял дъжд, довечера ще има поледица.</a:t>
            </a:r>
            <a:endParaRPr lang="bg-BG" sz="2800" dirty="0" smtClean="0"/>
          </a:p>
          <a:p>
            <a:pPr lvl="8">
              <a:buNone/>
            </a:pPr>
            <a:endParaRPr lang="bg-BG" sz="3200" dirty="0" smtClean="0"/>
          </a:p>
          <a:p>
            <a:pPr lvl="8">
              <a:buNone/>
            </a:pPr>
            <a:r>
              <a:rPr lang="bg-BG" sz="3200" dirty="0" smtClean="0"/>
              <a:t>А </a:t>
            </a:r>
            <a:r>
              <a:rPr lang="bg-BG" sz="3200" dirty="0" smtClean="0">
                <a:sym typeface="Symbol"/>
              </a:rPr>
              <a:t> В</a:t>
            </a:r>
          </a:p>
          <a:p>
            <a:pPr lvl="8">
              <a:buNone/>
            </a:pPr>
            <a:r>
              <a:rPr lang="bg-BG" sz="3200" dirty="0" smtClean="0">
                <a:sym typeface="Symbol"/>
              </a:rPr>
              <a:t>В  С</a:t>
            </a:r>
            <a:endParaRPr lang="bg-BG" sz="3200" dirty="0" smtClean="0">
              <a:sym typeface="Symbol"/>
            </a:endParaRPr>
          </a:p>
          <a:p>
            <a:pPr lvl="8">
              <a:buNone/>
            </a:pPr>
            <a:r>
              <a:rPr lang="bg-BG" sz="3200" dirty="0" smtClean="0"/>
              <a:t>А </a:t>
            </a:r>
            <a:r>
              <a:rPr lang="bg-BG" sz="3200" dirty="0" smtClean="0">
                <a:sym typeface="Symbol"/>
              </a:rPr>
              <a:t> </a:t>
            </a:r>
            <a:r>
              <a:rPr lang="bg-BG" sz="3200" dirty="0" smtClean="0">
                <a:sym typeface="Symbol"/>
              </a:rPr>
              <a:t>С</a:t>
            </a:r>
            <a:endParaRPr lang="bg-BG" sz="3200" dirty="0" smtClean="0">
              <a:sym typeface="Symbol"/>
            </a:endParaRPr>
          </a:p>
          <a:p>
            <a:pPr lvl="8">
              <a:buNone/>
            </a:pPr>
            <a:endParaRPr lang="bg-BG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51520" y="3356992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851920" y="5301208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/>
          <a:lstStyle/>
          <a:p>
            <a:r>
              <a:rPr lang="bg-BG" dirty="0" smtClean="0"/>
              <a:t>Конструктивни дилеми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/>
          <a:lstStyle/>
          <a:p>
            <a:pPr algn="ctr">
              <a:buNone/>
            </a:pPr>
            <a:r>
              <a:rPr lang="bg-BG" sz="2800" u="sng" dirty="0" smtClean="0"/>
              <a:t>Сложна конструктивна дилема</a:t>
            </a:r>
          </a:p>
          <a:p>
            <a:pPr>
              <a:buNone/>
            </a:pPr>
            <a:r>
              <a:rPr lang="bg-BG" sz="2400" dirty="0" smtClean="0"/>
              <a:t>А </a:t>
            </a:r>
            <a:r>
              <a:rPr lang="bg-BG" sz="2400" dirty="0" smtClean="0">
                <a:sym typeface="Symbol"/>
              </a:rPr>
              <a:t> В</a:t>
            </a:r>
            <a:r>
              <a:rPr lang="en-US" sz="2400" dirty="0" smtClean="0">
                <a:sym typeface="Symbol"/>
              </a:rPr>
              <a:t>	</a:t>
            </a:r>
            <a:r>
              <a:rPr lang="bg-BG" sz="2400" dirty="0" smtClean="0">
                <a:sym typeface="Symbol"/>
              </a:rPr>
              <a:t>	Ако уча, ще си взема изпита.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D  E</a:t>
            </a:r>
            <a:r>
              <a:rPr lang="bg-BG" sz="2400" dirty="0" smtClean="0">
                <a:sym typeface="Symbol"/>
              </a:rPr>
              <a:t>		Ако карам ски, ще си прекарам добре.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A  D</a:t>
            </a:r>
            <a:r>
              <a:rPr lang="bg-BG" sz="2400" dirty="0" smtClean="0">
                <a:sym typeface="Symbol"/>
              </a:rPr>
              <a:t>		Или ще уча, или ще карам ски.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B  E</a:t>
            </a:r>
            <a:r>
              <a:rPr lang="bg-BG" sz="2400" dirty="0" smtClean="0">
                <a:sym typeface="Symbol"/>
              </a:rPr>
              <a:t>	Или ще си взема изпита, или ще си прекарам добре. </a:t>
            </a:r>
          </a:p>
          <a:p>
            <a:pPr algn="ctr">
              <a:buNone/>
            </a:pPr>
            <a:endParaRPr lang="bg-BG" sz="2800" u="sng" dirty="0" smtClean="0"/>
          </a:p>
          <a:p>
            <a:pPr algn="ctr">
              <a:buNone/>
            </a:pPr>
            <a:r>
              <a:rPr lang="bg-BG" sz="2800" u="sng" dirty="0" smtClean="0"/>
              <a:t>Проста конструктивна дилема</a:t>
            </a:r>
          </a:p>
          <a:p>
            <a:pPr>
              <a:buNone/>
            </a:pPr>
            <a:r>
              <a:rPr lang="bg-BG" sz="2400" dirty="0" smtClean="0"/>
              <a:t>А </a:t>
            </a:r>
            <a:r>
              <a:rPr lang="bg-BG" sz="2400" dirty="0" smtClean="0">
                <a:sym typeface="Symbol"/>
              </a:rPr>
              <a:t> В</a:t>
            </a:r>
            <a:r>
              <a:rPr lang="en-US" sz="2400" dirty="0" smtClean="0">
                <a:sym typeface="Symbol"/>
              </a:rPr>
              <a:t>	</a:t>
            </a:r>
            <a:r>
              <a:rPr lang="bg-BG" sz="2400" dirty="0" smtClean="0">
                <a:sym typeface="Symbol"/>
              </a:rPr>
              <a:t>	Ако уча, ще си прекарам добре.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D  </a:t>
            </a:r>
            <a:r>
              <a:rPr lang="bg-BG" sz="2400" dirty="0" smtClean="0">
                <a:sym typeface="Symbol"/>
              </a:rPr>
              <a:t>В		Ако карам ски, ще си прекарам добре.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A  D</a:t>
            </a:r>
            <a:r>
              <a:rPr lang="bg-BG" sz="2400" dirty="0" smtClean="0">
                <a:sym typeface="Symbol"/>
              </a:rPr>
              <a:t>		Или ще уча, или ще карам ски.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bg-BG" sz="2400" dirty="0" smtClean="0">
                <a:sym typeface="Symbol"/>
              </a:rPr>
              <a:t>	</a:t>
            </a:r>
            <a:r>
              <a:rPr lang="en-US" sz="2400" dirty="0" smtClean="0">
                <a:sym typeface="Symbol"/>
              </a:rPr>
              <a:t>B</a:t>
            </a:r>
            <a:r>
              <a:rPr lang="bg-BG" sz="2400" dirty="0" smtClean="0">
                <a:sym typeface="Symbol"/>
              </a:rPr>
              <a:t>		Ще си прекарам добре.</a:t>
            </a:r>
            <a:endParaRPr lang="bg-BG" sz="2400" u="sng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95536" y="2852936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619672" y="2852936"/>
            <a:ext cx="6768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51520" y="5661248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195736" y="5661248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bg-BG" dirty="0" smtClean="0"/>
              <a:t>Деструктивни дилеми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3285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bg-BG" sz="2800" u="sng" dirty="0" smtClean="0"/>
              <a:t>Сложна деструктивна дилема</a:t>
            </a:r>
          </a:p>
          <a:p>
            <a:pPr>
              <a:buNone/>
            </a:pPr>
            <a:r>
              <a:rPr lang="en-US" sz="2400" dirty="0" smtClean="0"/>
              <a:t>   </a:t>
            </a:r>
            <a:r>
              <a:rPr lang="bg-BG" sz="2400" dirty="0" smtClean="0"/>
              <a:t>А </a:t>
            </a:r>
            <a:r>
              <a:rPr lang="bg-BG" sz="2400" dirty="0" smtClean="0">
                <a:sym typeface="Symbol"/>
              </a:rPr>
              <a:t> В</a:t>
            </a:r>
            <a:r>
              <a:rPr lang="en-US" sz="2400" dirty="0" smtClean="0">
                <a:sym typeface="Symbol"/>
              </a:rPr>
              <a:t>	</a:t>
            </a:r>
            <a:r>
              <a:rPr lang="bg-BG" sz="2400" dirty="0" smtClean="0">
                <a:sym typeface="Symbol"/>
              </a:rPr>
              <a:t>	Ако уча, ще си взема изпита.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D  E</a:t>
            </a:r>
            <a:r>
              <a:rPr lang="bg-BG" sz="2400" dirty="0" smtClean="0">
                <a:sym typeface="Symbol"/>
              </a:rPr>
              <a:t>		Ако карам ски, ще си прекарам добре.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B  E</a:t>
            </a:r>
            <a:r>
              <a:rPr lang="bg-BG" sz="2400" dirty="0" smtClean="0">
                <a:sym typeface="Symbol"/>
              </a:rPr>
              <a:t>          Няма да си взема изпита или няма да прекарам добре.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A  D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         </a:t>
            </a:r>
            <a:r>
              <a:rPr lang="bg-BG" sz="2400" dirty="0" smtClean="0">
                <a:sym typeface="Symbol"/>
              </a:rPr>
              <a:t>Или няма да уча, или няма да карам ски. </a:t>
            </a:r>
          </a:p>
          <a:p>
            <a:pPr algn="ctr">
              <a:buNone/>
            </a:pPr>
            <a:endParaRPr lang="bg-BG" sz="2800" u="sng" dirty="0" smtClean="0"/>
          </a:p>
          <a:p>
            <a:pPr algn="ctr">
              <a:buNone/>
            </a:pPr>
            <a:r>
              <a:rPr lang="bg-BG" sz="2800" u="sng" dirty="0" smtClean="0"/>
              <a:t>Проста конструктивна дилема</a:t>
            </a:r>
          </a:p>
          <a:p>
            <a:pPr>
              <a:buNone/>
            </a:pPr>
            <a:r>
              <a:rPr lang="bg-BG" sz="2400" dirty="0" smtClean="0"/>
              <a:t>  А </a:t>
            </a:r>
            <a:r>
              <a:rPr lang="bg-BG" sz="2400" dirty="0" smtClean="0">
                <a:sym typeface="Symbol"/>
              </a:rPr>
              <a:t> В</a:t>
            </a:r>
            <a:r>
              <a:rPr lang="en-US" sz="2400" dirty="0" smtClean="0">
                <a:sym typeface="Symbol"/>
              </a:rPr>
              <a:t>	</a:t>
            </a:r>
            <a:r>
              <a:rPr lang="bg-BG" sz="2400" dirty="0" smtClean="0">
                <a:sym typeface="Symbol"/>
              </a:rPr>
              <a:t>	Ако уча, ще си взема изпита.</a:t>
            </a:r>
          </a:p>
          <a:p>
            <a:pPr>
              <a:buNone/>
            </a:pPr>
            <a:r>
              <a:rPr lang="bg-BG" sz="2400" dirty="0" smtClean="0">
                <a:sym typeface="Symbol"/>
              </a:rPr>
              <a:t>  А</a:t>
            </a:r>
            <a:r>
              <a:rPr lang="en-US" sz="2400" dirty="0" smtClean="0">
                <a:sym typeface="Symbol"/>
              </a:rPr>
              <a:t>  </a:t>
            </a:r>
            <a:r>
              <a:rPr lang="bg-BG" sz="2400" dirty="0">
                <a:sym typeface="Symbol"/>
              </a:rPr>
              <a:t>Е</a:t>
            </a:r>
            <a:r>
              <a:rPr lang="bg-BG" sz="2400" dirty="0" smtClean="0">
                <a:sym typeface="Symbol"/>
              </a:rPr>
              <a:t>		Ако уча, ще си прекарам добре.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B  E </a:t>
            </a:r>
            <a:r>
              <a:rPr lang="bg-BG" sz="2400" dirty="0" smtClean="0">
                <a:sym typeface="Symbol"/>
              </a:rPr>
              <a:t>          Няма да си взема изпита или няма да прекарам добре.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  A </a:t>
            </a:r>
            <a:r>
              <a:rPr lang="bg-BG" sz="2400" dirty="0" smtClean="0">
                <a:sym typeface="Symbol"/>
              </a:rPr>
              <a:t>		</a:t>
            </a:r>
            <a:r>
              <a:rPr lang="en-US" sz="2400" dirty="0" smtClean="0">
                <a:sym typeface="Symbol"/>
              </a:rPr>
              <a:t> </a:t>
            </a:r>
            <a:r>
              <a:rPr lang="bg-BG" sz="2400" dirty="0" smtClean="0">
                <a:sym typeface="Symbol"/>
              </a:rPr>
              <a:t>Няма да уча.</a:t>
            </a:r>
            <a:endParaRPr lang="bg-BG" sz="2400" u="sng" dirty="0" smtClean="0"/>
          </a:p>
          <a:p>
            <a:pPr>
              <a:buNone/>
            </a:pPr>
            <a:endParaRPr lang="bg-BG" sz="2400" dirty="0" smtClean="0">
              <a:sym typeface="Symbol"/>
            </a:endParaRPr>
          </a:p>
          <a:p>
            <a:pPr>
              <a:buNone/>
            </a:pPr>
            <a:endParaRPr lang="bg-BG" sz="2400" dirty="0" smtClean="0">
              <a:sym typeface="Symbol"/>
            </a:endParaRPr>
          </a:p>
          <a:p>
            <a:pPr algn="ctr">
              <a:buNone/>
            </a:pPr>
            <a:endParaRPr lang="bg-BG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79512" y="2996952"/>
            <a:ext cx="899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727176" y="2996952"/>
            <a:ext cx="7165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79512" y="5805264"/>
            <a:ext cx="899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691680" y="5805264"/>
            <a:ext cx="720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Задачи за тест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buNone/>
            </a:pPr>
            <a:r>
              <a:rPr lang="bg-BG" b="1" dirty="0"/>
              <a:t>От предпоставките „Ако светът е изграден от атоми, то теорията на Демокрит е правилна.” и „Светът е изграден от </a:t>
            </a:r>
            <a:r>
              <a:rPr lang="bg-BG" b="1" dirty="0" smtClean="0"/>
              <a:t>атоми” </a:t>
            </a:r>
            <a:r>
              <a:rPr lang="bg-BG" b="1" dirty="0"/>
              <a:t>следва:</a:t>
            </a:r>
            <a:endParaRPr lang="bg-BG" dirty="0"/>
          </a:p>
          <a:p>
            <a:pPr>
              <a:buNone/>
            </a:pPr>
            <a:endParaRPr lang="bg-BG" dirty="0"/>
          </a:p>
          <a:p>
            <a:pPr>
              <a:buNone/>
            </a:pPr>
            <a:r>
              <a:rPr lang="bg-BG" dirty="0" smtClean="0"/>
              <a:t>А) „Теорията на Демокрит е неправилна.”</a:t>
            </a:r>
          </a:p>
          <a:p>
            <a:pPr>
              <a:buNone/>
            </a:pPr>
            <a:r>
              <a:rPr lang="bg-BG" dirty="0" smtClean="0"/>
              <a:t>Б</a:t>
            </a:r>
            <a:r>
              <a:rPr lang="bg-BG" dirty="0"/>
              <a:t>) „Теорията на Демокрит е правилна.”</a:t>
            </a:r>
          </a:p>
          <a:p>
            <a:pPr>
              <a:buNone/>
            </a:pPr>
            <a:r>
              <a:rPr lang="bg-BG" dirty="0"/>
              <a:t>В) „Теорията на Демокрит не е правилна.”</a:t>
            </a:r>
          </a:p>
          <a:p>
            <a:pPr>
              <a:buNone/>
            </a:pPr>
            <a:r>
              <a:rPr lang="bg-BG" dirty="0"/>
              <a:t>Г) нищо не следва с необходимост</a:t>
            </a:r>
          </a:p>
          <a:p>
            <a:endParaRPr lang="bg-BG" dirty="0"/>
          </a:p>
        </p:txBody>
      </p:sp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Задачи за тест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bg-BG" b="1" dirty="0" smtClean="0"/>
              <a:t>От </a:t>
            </a:r>
            <a:r>
              <a:rPr lang="bg-BG" b="1" dirty="0"/>
              <a:t>предпоставките „Ако Бог е всемогъщ, то сътвореният свят е </a:t>
            </a:r>
            <a:r>
              <a:rPr lang="bg-BG" b="1" dirty="0" smtClean="0"/>
              <a:t>съвършен” </a:t>
            </a:r>
            <a:r>
              <a:rPr lang="bg-BG" b="1" dirty="0"/>
              <a:t>и „Бог не е </a:t>
            </a:r>
            <a:r>
              <a:rPr lang="bg-BG" b="1" dirty="0" smtClean="0"/>
              <a:t>всемогъщ” </a:t>
            </a:r>
            <a:r>
              <a:rPr lang="bg-BG" b="1" dirty="0"/>
              <a:t>следва изводът:</a:t>
            </a:r>
            <a:endParaRPr lang="bg-BG" dirty="0"/>
          </a:p>
          <a:p>
            <a:pPr>
              <a:buNone/>
            </a:pPr>
            <a:endParaRPr lang="bg-BG" dirty="0"/>
          </a:p>
          <a:p>
            <a:pPr>
              <a:buNone/>
            </a:pPr>
            <a:r>
              <a:rPr lang="bg-BG" dirty="0"/>
              <a:t>А) „Сътвореният свят не е съвършен.”</a:t>
            </a:r>
          </a:p>
          <a:p>
            <a:pPr>
              <a:buNone/>
            </a:pPr>
            <a:r>
              <a:rPr lang="bg-BG" dirty="0"/>
              <a:t>Б) „Сътвореният свят е несъвършен.”</a:t>
            </a:r>
          </a:p>
          <a:p>
            <a:pPr>
              <a:buNone/>
            </a:pPr>
            <a:r>
              <a:rPr lang="bg-BG" dirty="0"/>
              <a:t>В) „Сътвореният свят е съвършен.”</a:t>
            </a:r>
          </a:p>
          <a:p>
            <a:pPr>
              <a:buNone/>
            </a:pPr>
            <a:r>
              <a:rPr lang="bg-BG" dirty="0"/>
              <a:t>Г) нищо не следва с необходимост</a:t>
            </a:r>
          </a:p>
          <a:p>
            <a:endParaRPr lang="bg-BG" dirty="0"/>
          </a:p>
        </p:txBody>
      </p:sp>
    </p:spTree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Задачи за казус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1200"/>
              </a:spcAft>
              <a:buNone/>
            </a:pPr>
            <a:r>
              <a:rPr lang="bg-BG" b="1" dirty="0" smtClean="0"/>
              <a:t>Идентифицирайте </a:t>
            </a:r>
            <a:r>
              <a:rPr lang="bg-BG" b="1" dirty="0"/>
              <a:t>формата на всяко от следните умозаключения и определете дали е валидно, или невалидно.</a:t>
            </a:r>
            <a:r>
              <a:rPr lang="bg-BG" dirty="0"/>
              <a:t>   </a:t>
            </a:r>
          </a:p>
          <a:p>
            <a:pPr lvl="0">
              <a:spcAft>
                <a:spcPts val="1200"/>
              </a:spcAft>
            </a:pPr>
            <a:r>
              <a:rPr lang="bg-BG" dirty="0"/>
              <a:t>Или </a:t>
            </a:r>
            <a:r>
              <a:rPr lang="bg-BG" dirty="0" smtClean="0"/>
              <a:t>всички </a:t>
            </a:r>
            <a:r>
              <a:rPr lang="bg-BG" dirty="0"/>
              <a:t>S са Р, или </a:t>
            </a:r>
            <a:r>
              <a:rPr lang="bg-BG" dirty="0" smtClean="0"/>
              <a:t>нито </a:t>
            </a:r>
            <a:r>
              <a:rPr lang="bg-BG" dirty="0"/>
              <a:t>едно S не са </a:t>
            </a:r>
            <a:r>
              <a:rPr lang="bg-BG" dirty="0" smtClean="0"/>
              <a:t>Р. Някое </a:t>
            </a:r>
            <a:r>
              <a:rPr lang="bg-BG" dirty="0"/>
              <a:t>S не е P. Следователно, Нито едно S не е Р.</a:t>
            </a:r>
          </a:p>
          <a:p>
            <a:pPr lvl="0">
              <a:spcAft>
                <a:spcPts val="1200"/>
              </a:spcAft>
            </a:pPr>
            <a:r>
              <a:rPr lang="bg-BG" dirty="0"/>
              <a:t>Ако нашата външна политика е правилна, тогава можем да постигнем целите, които си поставяме. Но не всички цели са </a:t>
            </a:r>
            <a:r>
              <a:rPr lang="bg-BG" dirty="0" smtClean="0"/>
              <a:t>реализирани. Следователно </a:t>
            </a:r>
            <a:r>
              <a:rPr lang="bg-BG" dirty="0"/>
              <a:t>външната ни политика е неправилна.</a:t>
            </a:r>
          </a:p>
          <a:p>
            <a:r>
              <a:rPr lang="bg-BG" dirty="0"/>
              <a:t> </a:t>
            </a:r>
            <a:r>
              <a:rPr lang="bg-BG" dirty="0" smtClean="0"/>
              <a:t>Ако </a:t>
            </a:r>
            <a:r>
              <a:rPr lang="bg-BG" dirty="0"/>
              <a:t>външната политика на правителството е неправилна, тогава ще изберем ново от партиите в опозиция на следващите избори. Външната политика на настоящото правителство е </a:t>
            </a:r>
            <a:r>
              <a:rPr lang="bg-BG" dirty="0" smtClean="0"/>
              <a:t>успешна. Следователно </a:t>
            </a:r>
            <a:r>
              <a:rPr lang="bg-BG" dirty="0"/>
              <a:t>на следващите избори ще гласуваме за същата партия.</a:t>
            </a:r>
          </a:p>
          <a:p>
            <a:endParaRPr lang="bg-BG" dirty="0"/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Дизюнкция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dirty="0" smtClean="0"/>
              <a:t>Определение – “Дизюнкция” се нарича логическият съюз, който отговаря на граматическия съюз “или”, както и всяко твърдение, което има формата “... или ...”</a:t>
            </a:r>
            <a:endParaRPr lang="en-US" dirty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 smtClean="0"/>
              <a:t>Пример:</a:t>
            </a:r>
          </a:p>
          <a:p>
            <a:pPr>
              <a:buNone/>
            </a:pPr>
            <a:r>
              <a:rPr lang="bg-BG" dirty="0" smtClean="0"/>
              <a:t>А – “Иван е икономист”</a:t>
            </a:r>
          </a:p>
          <a:p>
            <a:pPr>
              <a:buNone/>
            </a:pPr>
            <a:r>
              <a:rPr lang="bg-BG" dirty="0" smtClean="0"/>
              <a:t>В – “Иван е математик”</a:t>
            </a:r>
          </a:p>
          <a:p>
            <a:pPr>
              <a:buNone/>
            </a:pPr>
            <a:r>
              <a:rPr lang="bg-BG" dirty="0" smtClean="0"/>
              <a:t>А</a:t>
            </a:r>
            <a:r>
              <a:rPr lang="bg-BG" dirty="0" smtClean="0">
                <a:sym typeface="Symbol"/>
              </a:rPr>
              <a:t></a:t>
            </a:r>
            <a:r>
              <a:rPr lang="en-US" dirty="0" smtClean="0">
                <a:sym typeface="Symbol"/>
              </a:rPr>
              <a:t>B – </a:t>
            </a:r>
            <a:r>
              <a:rPr lang="bg-BG" dirty="0" smtClean="0"/>
              <a:t>“Иван е икономист или математик”</a:t>
            </a: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bg-BG" dirty="0" smtClean="0"/>
              <a:t>Едно твърдение с формата “А </a:t>
            </a:r>
            <a:r>
              <a:rPr lang="bg-BG" dirty="0" smtClean="0">
                <a:sym typeface="Symbol"/>
              </a:rPr>
              <a:t></a:t>
            </a:r>
            <a:r>
              <a:rPr lang="bg-BG" dirty="0" smtClean="0"/>
              <a:t> В” е истинно, когато поне едно от двете твърдения (А или В) е истинно. (Може и двете.) И е неистинно, когато и двете са неистинни. </a:t>
            </a:r>
          </a:p>
          <a:p>
            <a:r>
              <a:rPr lang="bg-BG" dirty="0" smtClean="0"/>
              <a:t>Дизюнкцията отговаря на включващия смисъл на “или”. “Или” има още и изключващ смисъл.</a:t>
            </a: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Импликация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50691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bg-BG" dirty="0" smtClean="0"/>
              <a:t>Определение – “Импликация” се нарича логическият съюз, който отговаря на граматическия съюз “ако..., то...”, както и всяко твърдение, което има формата  “ако..., то...”.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sz="2800" dirty="0" smtClean="0"/>
              <a:t>Пример:</a:t>
            </a:r>
          </a:p>
          <a:p>
            <a:pPr>
              <a:buNone/>
            </a:pPr>
            <a:r>
              <a:rPr lang="bg-BG" sz="2800" dirty="0" smtClean="0"/>
              <a:t>А – “Иван е бил тук”</a:t>
            </a:r>
          </a:p>
          <a:p>
            <a:pPr>
              <a:buNone/>
            </a:pPr>
            <a:r>
              <a:rPr lang="bg-BG" sz="2800" dirty="0" smtClean="0"/>
              <a:t>В – “Тази ръкавица е на Иван”</a:t>
            </a:r>
          </a:p>
          <a:p>
            <a:pPr>
              <a:buNone/>
            </a:pPr>
            <a:r>
              <a:rPr lang="bg-BG" sz="2800" dirty="0" smtClean="0"/>
              <a:t>А </a:t>
            </a:r>
            <a:r>
              <a:rPr lang="bg-BG" sz="2800" dirty="0" smtClean="0">
                <a:sym typeface="Symbol"/>
              </a:rPr>
              <a:t> В – “Ако Иван е бил тук, то тази ръкавица негова.”</a:t>
            </a:r>
            <a:endParaRPr lang="bg-BG" sz="2800" dirty="0"/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bg-BG" dirty="0" smtClean="0"/>
              <a:t>В една импликация “А </a:t>
            </a:r>
            <a:r>
              <a:rPr lang="bg-BG" dirty="0" smtClean="0">
                <a:sym typeface="Symbol"/>
              </a:rPr>
              <a:t> В” А (твърдението-условие) се нарича “антецедент”, а В (твърдението – следствие) се нарича “консеквент”.</a:t>
            </a:r>
          </a:p>
          <a:p>
            <a:pPr>
              <a:buNone/>
            </a:pPr>
            <a:endParaRPr lang="bg-BG" dirty="0" smtClean="0"/>
          </a:p>
          <a:p>
            <a:r>
              <a:rPr lang="bg-BG" dirty="0" smtClean="0"/>
              <a:t>Едно твърдение с формата “А </a:t>
            </a:r>
            <a:r>
              <a:rPr lang="bg-BG" dirty="0" smtClean="0">
                <a:sym typeface="Symbol"/>
              </a:rPr>
              <a:t> В” е неистинно само ако А е истинно, а В е неистинно. Във всички останали случаи то е истинно.</a:t>
            </a:r>
            <a:endParaRPr lang="bg-BG" dirty="0"/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Отрицание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5257800"/>
          </a:xfrm>
        </p:spPr>
        <p:txBody>
          <a:bodyPr/>
          <a:lstStyle/>
          <a:p>
            <a:pPr>
              <a:spcAft>
                <a:spcPts val="1200"/>
              </a:spcAft>
              <a:buNone/>
            </a:pPr>
            <a:r>
              <a:rPr lang="bg-BG" dirty="0" smtClean="0"/>
              <a:t>Определени – “Отрицание” се нарича логическият съюз, чрез който от едно твърдение се образува неговото отрицание, както и всяко твърдение, което е получено от друго, чрез отрицание. </a:t>
            </a:r>
          </a:p>
          <a:p>
            <a:pPr>
              <a:buNone/>
            </a:pPr>
            <a:r>
              <a:rPr lang="bg-BG" dirty="0" smtClean="0"/>
              <a:t>А – “Иван е шеф на банка”</a:t>
            </a:r>
          </a:p>
          <a:p>
            <a:pPr>
              <a:spcAft>
                <a:spcPts val="1200"/>
              </a:spcAft>
              <a:buFont typeface="Symbol"/>
              <a:buChar char="~"/>
            </a:pPr>
            <a:r>
              <a:rPr lang="bg-BG" dirty="0" smtClean="0">
                <a:sym typeface="Symbol"/>
              </a:rPr>
              <a:t>А – “Иван не е шеф на банка”</a:t>
            </a:r>
          </a:p>
          <a:p>
            <a:pPr>
              <a:buNone/>
            </a:pPr>
            <a:r>
              <a:rPr lang="bg-BG" b="1" dirty="0" smtClean="0">
                <a:sym typeface="Symbol"/>
              </a:rPr>
              <a:t>Ако А е истинно,  А е неистинно, и обратно.</a:t>
            </a:r>
            <a:endParaRPr lang="bg-BG" b="1" dirty="0"/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Дизюнктивен силогизъм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bg-BG" sz="2800" dirty="0" smtClean="0"/>
              <a:t>Пример: 	Иван </a:t>
            </a:r>
            <a:r>
              <a:rPr lang="bg-BG" sz="2800" dirty="0"/>
              <a:t>е математик или програмист.</a:t>
            </a:r>
          </a:p>
          <a:p>
            <a:pPr>
              <a:buNone/>
            </a:pPr>
            <a:r>
              <a:rPr lang="bg-BG" sz="2800" dirty="0" smtClean="0"/>
              <a:t>			Иван </a:t>
            </a:r>
            <a:r>
              <a:rPr lang="bg-BG" sz="2800" dirty="0"/>
              <a:t>не е математик.</a:t>
            </a:r>
          </a:p>
          <a:p>
            <a:pPr>
              <a:buNone/>
            </a:pPr>
            <a:r>
              <a:rPr lang="bg-BG" sz="2800" dirty="0" smtClean="0"/>
              <a:t>			Иван </a:t>
            </a:r>
            <a:r>
              <a:rPr lang="bg-BG" sz="2800" dirty="0"/>
              <a:t>е програмист.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dirty="0"/>
              <a:t>	</a:t>
            </a:r>
            <a:r>
              <a:rPr lang="bg-BG" dirty="0" smtClean="0"/>
              <a:t>		А </a:t>
            </a:r>
            <a:r>
              <a:rPr lang="bg-BG" dirty="0" smtClean="0">
                <a:sym typeface="Symbol"/>
              </a:rPr>
              <a:t> В</a:t>
            </a:r>
          </a:p>
          <a:p>
            <a:pPr>
              <a:buNone/>
            </a:pPr>
            <a:r>
              <a:rPr lang="bg-BG" dirty="0">
                <a:sym typeface="Symbol"/>
              </a:rPr>
              <a:t>	</a:t>
            </a:r>
            <a:r>
              <a:rPr lang="bg-BG" dirty="0" smtClean="0">
                <a:sym typeface="Symbol"/>
              </a:rPr>
              <a:t>		 А</a:t>
            </a:r>
            <a:r>
              <a:rPr lang="bg-BG" dirty="0" smtClean="0"/>
              <a:t> </a:t>
            </a:r>
          </a:p>
          <a:p>
            <a:pPr>
              <a:buNone/>
            </a:pPr>
            <a:r>
              <a:rPr lang="bg-BG" dirty="0"/>
              <a:t>	</a:t>
            </a:r>
            <a:r>
              <a:rPr lang="bg-BG" dirty="0" smtClean="0"/>
              <a:t>		   В</a:t>
            </a:r>
            <a:endParaRPr lang="bg-BG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195736" y="2636912"/>
            <a:ext cx="59046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123728" y="4797152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Условни силогизми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53136"/>
          </a:xfrm>
        </p:spPr>
        <p:txBody>
          <a:bodyPr/>
          <a:lstStyle/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/>
          </a:p>
          <a:p>
            <a:pPr>
              <a:buNone/>
            </a:pPr>
            <a:r>
              <a:rPr lang="bg-BG" sz="3600" dirty="0" smtClean="0"/>
              <a:t>Условните силогизми са умозаключения, в които поне една от предпоставките е условно твърдение (импликация).</a:t>
            </a:r>
          </a:p>
          <a:p>
            <a:pPr>
              <a:buNone/>
            </a:pPr>
            <a:endParaRPr lang="bg-BG" dirty="0" err="1" smtClean="0"/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Условни силогизми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/>
          <a:lstStyle/>
          <a:p>
            <a:pPr algn="ctr">
              <a:buNone/>
            </a:pPr>
            <a:r>
              <a:rPr lang="bg-BG" sz="3600" u="sng" dirty="0" smtClean="0"/>
              <a:t>Модус поненс</a:t>
            </a:r>
          </a:p>
          <a:p>
            <a:pPr>
              <a:buNone/>
            </a:pPr>
            <a:r>
              <a:rPr lang="bg-BG" sz="2400" dirty="0" smtClean="0"/>
              <a:t>Пример:</a:t>
            </a:r>
          </a:p>
          <a:p>
            <a:pPr>
              <a:buNone/>
            </a:pPr>
            <a:r>
              <a:rPr lang="bg-BG" sz="2800" dirty="0" smtClean="0"/>
              <a:t>Ако през нощта е валял дъжд, то улицата е мокра.</a:t>
            </a:r>
          </a:p>
          <a:p>
            <a:pPr>
              <a:buNone/>
            </a:pPr>
            <a:r>
              <a:rPr lang="bg-BG" sz="2800" dirty="0" smtClean="0"/>
              <a:t>През нощта е валял дъжд.</a:t>
            </a:r>
          </a:p>
          <a:p>
            <a:pPr>
              <a:buNone/>
            </a:pPr>
            <a:r>
              <a:rPr lang="bg-BG" sz="2800" dirty="0" smtClean="0"/>
              <a:t>Улицата е мокра.</a:t>
            </a:r>
          </a:p>
          <a:p>
            <a:pPr>
              <a:buNone/>
            </a:pPr>
            <a:endParaRPr lang="bg-BG" sz="2800" dirty="0" smtClean="0"/>
          </a:p>
          <a:p>
            <a:pPr lvl="8">
              <a:buNone/>
            </a:pPr>
            <a:r>
              <a:rPr lang="bg-BG" sz="3200" dirty="0" smtClean="0"/>
              <a:t>А </a:t>
            </a:r>
            <a:r>
              <a:rPr lang="bg-BG" sz="3200" dirty="0" smtClean="0">
                <a:sym typeface="Symbol"/>
              </a:rPr>
              <a:t> В</a:t>
            </a:r>
          </a:p>
          <a:p>
            <a:pPr lvl="8">
              <a:buNone/>
            </a:pPr>
            <a:r>
              <a:rPr lang="bg-BG" sz="3200" dirty="0" smtClean="0">
                <a:sym typeface="Symbol"/>
              </a:rPr>
              <a:t> А</a:t>
            </a:r>
          </a:p>
          <a:p>
            <a:pPr lvl="8">
              <a:buNone/>
            </a:pPr>
            <a:r>
              <a:rPr lang="bg-BG" sz="3200" dirty="0" smtClean="0">
                <a:sym typeface="Symbol"/>
              </a:rPr>
              <a:t> В</a:t>
            </a:r>
            <a:endParaRPr lang="bg-BG" sz="3200" dirty="0" smtClean="0"/>
          </a:p>
          <a:p>
            <a:pPr>
              <a:buNone/>
            </a:pPr>
            <a:endParaRPr lang="bg-BG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23528" y="3717032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779912" y="5949280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646</Words>
  <Application>Microsoft Office PowerPoint</Application>
  <PresentationFormat>On-screen Show (4:3)</PresentationFormat>
  <Paragraphs>130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УСЛОВНИ И ДИЗЮНКТИВНИ УМОЗАКЛЮЧЕНИЯ</vt:lpstr>
      <vt:lpstr>Дизюнкция</vt:lpstr>
      <vt:lpstr>Slide 3</vt:lpstr>
      <vt:lpstr>Импликация</vt:lpstr>
      <vt:lpstr>Slide 5</vt:lpstr>
      <vt:lpstr>Отрицание</vt:lpstr>
      <vt:lpstr>Дизюнктивен силогизъм</vt:lpstr>
      <vt:lpstr>Условни силогизми</vt:lpstr>
      <vt:lpstr>Условни силогизми</vt:lpstr>
      <vt:lpstr>Условни силогизми</vt:lpstr>
      <vt:lpstr>Условни силогизми</vt:lpstr>
      <vt:lpstr>Условни силогизми</vt:lpstr>
      <vt:lpstr>Условни силогизми</vt:lpstr>
      <vt:lpstr>Конструктивни дилеми</vt:lpstr>
      <vt:lpstr>Деструктивни дилеми</vt:lpstr>
      <vt:lpstr>Задачи за тест</vt:lpstr>
      <vt:lpstr>Задачи за тест</vt:lpstr>
      <vt:lpstr>Задачи за казус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УСЛОВНИ И ДИЗЮНКТИВНИ УМОЗАКЛЮЧЕНИЯ</dc:title>
  <dc:creator>Evgeni</dc:creator>
  <cp:lastModifiedBy>Evgeni</cp:lastModifiedBy>
  <cp:revision>26</cp:revision>
  <dcterms:created xsi:type="dcterms:W3CDTF">2012-03-07T18:10:47Z</dcterms:created>
  <dcterms:modified xsi:type="dcterms:W3CDTF">2012-03-08T07:47:27Z</dcterms:modified>
</cp:coreProperties>
</file>