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5D57-C1AA-4A76-B003-658662846AFB}" type="datetimeFigureOut">
              <a:rPr lang="bg-BG" smtClean="0"/>
              <a:pPr/>
              <a:t>26.2.2012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BC42D-8064-4E57-85DD-93B85021C8F1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/>
              <a:t>КАТЕГОРИЧЕН СИЛОГИЗЪМ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тест: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bg-BG" b="1" dirty="0" smtClean="0"/>
              <a:t>	Кой е модусът на следния силогизъм </a:t>
            </a:r>
            <a:r>
              <a:rPr lang="bg-BG" b="1" dirty="0" smtClean="0"/>
              <a:t>„Всички отровни животни са опасни за </a:t>
            </a:r>
            <a:r>
              <a:rPr lang="bg-BG" b="1" dirty="0" smtClean="0"/>
              <a:t>човека.</a:t>
            </a:r>
            <a:r>
              <a:rPr lang="en-US" b="1" dirty="0" smtClean="0"/>
              <a:t> </a:t>
            </a:r>
            <a:r>
              <a:rPr lang="bg-BG" b="1" dirty="0" smtClean="0"/>
              <a:t>Някои </a:t>
            </a:r>
            <a:r>
              <a:rPr lang="bg-BG" b="1" dirty="0" smtClean="0"/>
              <a:t>змии са отровни животни</a:t>
            </a:r>
            <a:r>
              <a:rPr lang="bg-BG" b="1" dirty="0" smtClean="0"/>
              <a:t>. </a:t>
            </a:r>
            <a:r>
              <a:rPr lang="bg-BG" b="1" dirty="0" smtClean="0"/>
              <a:t>Следователно, някои змии са опасни за човека.”?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А) </a:t>
            </a:r>
            <a:r>
              <a:rPr lang="bg-BG" dirty="0" smtClean="0"/>
              <a:t>ААА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Б) </a:t>
            </a:r>
            <a:r>
              <a:rPr lang="en-US" dirty="0" smtClean="0"/>
              <a:t>III</a:t>
            </a:r>
          </a:p>
          <a:p>
            <a:pPr>
              <a:buNone/>
            </a:pPr>
            <a:r>
              <a:rPr lang="bg-BG" b="1" dirty="0" smtClean="0"/>
              <a:t>	В) </a:t>
            </a:r>
            <a:r>
              <a:rPr lang="en-US" dirty="0" smtClean="0"/>
              <a:t>AII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Г) </a:t>
            </a:r>
            <a:r>
              <a:rPr lang="en-US" dirty="0" smtClean="0"/>
              <a:t>AIA</a:t>
            </a:r>
          </a:p>
          <a:p>
            <a:pPr>
              <a:buNone/>
            </a:pPr>
            <a:r>
              <a:rPr lang="bg-BG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казус: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bg-BG" b="1" dirty="0" smtClean="0"/>
              <a:t>	Определете малкия, средния и големия термин. Идентифицирайте фигурата и модуса.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 </a:t>
            </a:r>
            <a:endParaRPr lang="en-US" dirty="0" smtClean="0"/>
          </a:p>
          <a:p>
            <a:pPr lvl="0">
              <a:buNone/>
            </a:pPr>
            <a:r>
              <a:rPr lang="bg-BG" dirty="0" smtClean="0"/>
              <a:t>	Някой учени са талантливи.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</a:t>
            </a:r>
            <a:r>
              <a:rPr lang="bg-BG" u="sng" dirty="0" smtClean="0"/>
              <a:t>Всички учени са интелигентни.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Някой интелигентни хора са талантливи.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>
            <a:noAutofit/>
          </a:bodyPr>
          <a:lstStyle/>
          <a:p>
            <a:r>
              <a:rPr lang="bg-BG" b="1" dirty="0" smtClean="0"/>
              <a:t>Правила към простия категоричен силогизъм</a:t>
            </a:r>
            <a:endParaRPr lang="en-US" b="1" dirty="0"/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Правило за следния термин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>
              <a:buNone/>
            </a:pPr>
            <a:r>
              <a:rPr lang="bg-BG" b="1" dirty="0" smtClean="0"/>
              <a:t>	В един правилен силогизъм средният термин трябва да бъде разпределен поне в една от предпоставките.</a:t>
            </a:r>
          </a:p>
          <a:p>
            <a:pPr>
              <a:buNone/>
            </a:pPr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bg-BG" dirty="0" smtClean="0"/>
              <a:t>	</a:t>
            </a:r>
            <a:r>
              <a:rPr lang="bg-BG" i="1" dirty="0" smtClean="0"/>
              <a:t>Погрешен силогизъм:</a:t>
            </a:r>
          </a:p>
          <a:p>
            <a:pPr>
              <a:buNone/>
            </a:pPr>
            <a:r>
              <a:rPr lang="bg-BG" dirty="0" smtClean="0"/>
              <a:t>		Всички студенти са образовани.</a:t>
            </a:r>
          </a:p>
          <a:p>
            <a:pPr>
              <a:buNone/>
            </a:pPr>
            <a:r>
              <a:rPr lang="bg-BG" dirty="0" smtClean="0"/>
              <a:t>		Иван е образован.</a:t>
            </a:r>
          </a:p>
          <a:p>
            <a:pPr>
              <a:buNone/>
            </a:pPr>
            <a:r>
              <a:rPr lang="bg-BG" dirty="0" smtClean="0"/>
              <a:t>		Иван е студент.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87624" y="5589240"/>
            <a:ext cx="590465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Правило за крайните термини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Ако големият или малкият термин са неразпределени в предпоставките, то те трябва да бъдат неразпределени и в заключението.</a:t>
            </a:r>
          </a:p>
          <a:p>
            <a:pPr>
              <a:buNone/>
            </a:pPr>
            <a:r>
              <a:rPr lang="bg-BG" b="1" dirty="0" smtClean="0"/>
              <a:t>	</a:t>
            </a:r>
            <a:r>
              <a:rPr lang="bg-BG" i="1" dirty="0" smtClean="0"/>
              <a:t>Погрешен силогизъм:</a:t>
            </a:r>
            <a:endParaRPr lang="en-US" i="1" dirty="0" smtClean="0"/>
          </a:p>
          <a:p>
            <a:pPr>
              <a:buNone/>
            </a:pPr>
            <a:r>
              <a:rPr lang="bg-BG" dirty="0" smtClean="0"/>
              <a:t>	Всички котки са бозайници.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</a:t>
            </a:r>
            <a:r>
              <a:rPr lang="bg-BG" u="sng" dirty="0" smtClean="0"/>
              <a:t>Нито едно куче не е котка.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Нито едно куче не е бозайник.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Правила за предпоставките: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g-BG" b="1" dirty="0" smtClean="0"/>
              <a:t>	Няма правилен силогизъм с две отрицателни предпоставки.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</a:t>
            </a:r>
            <a:r>
              <a:rPr lang="bg-BG" i="1" dirty="0" smtClean="0"/>
              <a:t>Погрешен силогизъм:</a:t>
            </a:r>
          </a:p>
          <a:p>
            <a:pPr>
              <a:buNone/>
            </a:pPr>
            <a:r>
              <a:rPr lang="bg-BG" dirty="0" smtClean="0"/>
              <a:t>	Нито едно влечуго не е бозайник.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</a:t>
            </a:r>
            <a:r>
              <a:rPr lang="bg-BG" u="sng" dirty="0" smtClean="0"/>
              <a:t>Нито една котка не е влечуго.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Нито една котка не е бозайник.</a:t>
            </a:r>
            <a:endParaRPr lang="en-US" dirty="0" smtClean="0"/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Правила за предпоставките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>
              <a:buNone/>
            </a:pPr>
            <a:r>
              <a:rPr lang="bg-BG" b="1" dirty="0" smtClean="0"/>
              <a:t>Ако една от предпоставките е отрицателна, то заключението е отрицателно, и обратно.</a:t>
            </a:r>
          </a:p>
          <a:p>
            <a:pPr>
              <a:buNone/>
            </a:pPr>
            <a:endParaRPr lang="bg-BG" b="1" dirty="0" smtClean="0"/>
          </a:p>
          <a:p>
            <a:pPr>
              <a:buNone/>
            </a:pPr>
            <a:r>
              <a:rPr lang="bg-BG" i="1" dirty="0" smtClean="0"/>
              <a:t>Погрешен силогизъм:</a:t>
            </a:r>
          </a:p>
          <a:p>
            <a:pPr>
              <a:buNone/>
            </a:pPr>
            <a:r>
              <a:rPr lang="bg-BG" b="1" dirty="0" smtClean="0"/>
              <a:t>	</a:t>
            </a:r>
            <a:r>
              <a:rPr lang="bg-BG" dirty="0" smtClean="0"/>
              <a:t>Всички чайки са птици.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Някои котки не са чайки.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Някои котки са птици.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55576" y="5445224"/>
            <a:ext cx="453650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Правила за предпоставките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b="1" dirty="0" smtClean="0"/>
              <a:t>	Няма правилен силогизъм с две частни предпоставки. 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</a:t>
            </a:r>
          </a:p>
          <a:p>
            <a:pPr>
              <a:spcAft>
                <a:spcPts val="600"/>
              </a:spcAft>
              <a:buNone/>
            </a:pPr>
            <a:r>
              <a:rPr lang="bg-BG" i="1" dirty="0" smtClean="0"/>
              <a:t>Погрешен силогизъм:</a:t>
            </a:r>
          </a:p>
          <a:p>
            <a:pPr>
              <a:buNone/>
            </a:pPr>
            <a:r>
              <a:rPr lang="bg-BG" dirty="0" smtClean="0"/>
              <a:t>	Някои спортисти са студенти.</a:t>
            </a:r>
          </a:p>
          <a:p>
            <a:pPr>
              <a:buNone/>
            </a:pPr>
            <a:r>
              <a:rPr lang="bg-BG" dirty="0" smtClean="0"/>
              <a:t>	Някои ученици са спортисти.</a:t>
            </a:r>
          </a:p>
          <a:p>
            <a:pPr>
              <a:buNone/>
            </a:pPr>
            <a:r>
              <a:rPr lang="bg-BG" dirty="0" smtClean="0"/>
              <a:t>	Някои ученици са студенти.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27584" y="5013176"/>
            <a:ext cx="518457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Правила за предпоставките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g-BG" b="1" dirty="0" smtClean="0"/>
              <a:t>	Ако една от предпоставките е частна, то заключението също е частно, но не и обратно.</a:t>
            </a:r>
          </a:p>
          <a:p>
            <a:pPr>
              <a:buNone/>
            </a:pPr>
            <a:r>
              <a:rPr lang="bg-BG" i="1" dirty="0" smtClean="0"/>
              <a:t>Погрешен пример</a:t>
            </a:r>
            <a:r>
              <a:rPr lang="bg-BG" i="1" dirty="0" smtClean="0"/>
              <a:t>:</a:t>
            </a:r>
          </a:p>
          <a:p>
            <a:pPr>
              <a:buNone/>
            </a:pPr>
            <a:r>
              <a:rPr lang="bg-BG" dirty="0" smtClean="0"/>
              <a:t>Всички котки са бозайници.</a:t>
            </a:r>
          </a:p>
          <a:p>
            <a:pPr>
              <a:buNone/>
            </a:pPr>
            <a:r>
              <a:rPr lang="bg-BG" u="sng" dirty="0" smtClean="0"/>
              <a:t>Някои котки са кафяви животни.</a:t>
            </a:r>
          </a:p>
          <a:p>
            <a:pPr>
              <a:buNone/>
            </a:pPr>
            <a:r>
              <a:rPr lang="bg-BG" dirty="0" smtClean="0"/>
              <a:t>Всички</a:t>
            </a:r>
            <a:r>
              <a:rPr lang="bg-BG" dirty="0" smtClean="0"/>
              <a:t> </a:t>
            </a:r>
            <a:r>
              <a:rPr lang="bg-BG" dirty="0" smtClean="0"/>
              <a:t>кафяви животни са бозайници.</a:t>
            </a: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тест: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bg-BG" b="1" dirty="0" smtClean="0"/>
              <a:t>	Кой е изводът от предпоставките „Всяка добра форма на управление води до прогрес на населението. Нито едно деспотично управление не води до прогрес на населението” :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А)</a:t>
            </a:r>
            <a:r>
              <a:rPr lang="bg-BG" dirty="0" smtClean="0"/>
              <a:t> „Нито едно деспотично управление не е добра форма на управление.”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Б)</a:t>
            </a:r>
            <a:r>
              <a:rPr lang="bg-BG" dirty="0" smtClean="0"/>
              <a:t> „Всяко деспотично управление е добра форма на управление.”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В)</a:t>
            </a:r>
            <a:r>
              <a:rPr lang="bg-BG" dirty="0" smtClean="0"/>
              <a:t> „Някое деспотично управление е добра форма на управление.”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Г)</a:t>
            </a:r>
            <a:r>
              <a:rPr lang="bg-BG" dirty="0" smtClean="0"/>
              <a:t> „Някоя добра форма на управление води до прогрес на населението.”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bg-BG" sz="3600" dirty="0"/>
              <a:t>Същност и структура на простия категоричен силогизъм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2304255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Дефиниция - </a:t>
            </a:r>
            <a:r>
              <a:rPr lang="bg-BG" sz="2800" dirty="0"/>
              <a:t>Простият категоричен силогизмът е дедуктивно умозаключение, което се състои от три категорични твърдения, съдържащи точно три термина, като всеки от тях се среща точно в две от твърденията.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573016"/>
            <a:ext cx="39239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Всички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</a:rPr>
              <a:t>философи</a:t>
            </a:r>
            <a:r>
              <a:rPr lang="bg-BG" sz="2400" dirty="0"/>
              <a:t> са </a:t>
            </a:r>
            <a:r>
              <a:rPr lang="bg-BG" sz="2400" dirty="0" smtClean="0">
                <a:solidFill>
                  <a:srgbClr val="FF0000"/>
                </a:solidFill>
              </a:rPr>
              <a:t>мъдри</a:t>
            </a:r>
            <a:r>
              <a:rPr lang="bg-BG" sz="2400" dirty="0" smtClean="0"/>
              <a:t>.</a:t>
            </a:r>
          </a:p>
          <a:p>
            <a:r>
              <a:rPr lang="bg-BG" sz="2400" dirty="0" smtClean="0"/>
              <a:t>Всички </a:t>
            </a:r>
            <a:r>
              <a:rPr lang="bg-BG" sz="2400" dirty="0">
                <a:solidFill>
                  <a:schemeClr val="accent3">
                    <a:lumMod val="75000"/>
                  </a:schemeClr>
                </a:solidFill>
              </a:rPr>
              <a:t>логици</a:t>
            </a:r>
            <a:r>
              <a:rPr lang="bg-BG" sz="2400" dirty="0"/>
              <a:t> са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философи</a:t>
            </a:r>
            <a:r>
              <a:rPr lang="bg-BG" sz="2400" dirty="0" smtClean="0"/>
              <a:t>.</a:t>
            </a:r>
          </a:p>
          <a:p>
            <a:r>
              <a:rPr lang="bg-BG" sz="2400" dirty="0" smtClean="0"/>
              <a:t>Всички </a:t>
            </a:r>
            <a:r>
              <a:rPr lang="bg-BG" sz="2400" dirty="0">
                <a:solidFill>
                  <a:schemeClr val="accent3">
                    <a:lumMod val="75000"/>
                  </a:schemeClr>
                </a:solidFill>
              </a:rPr>
              <a:t>логици</a:t>
            </a:r>
            <a:r>
              <a:rPr lang="bg-BG" sz="2400" dirty="0"/>
              <a:t> са </a:t>
            </a:r>
            <a:r>
              <a:rPr lang="bg-BG" sz="2400" dirty="0">
                <a:solidFill>
                  <a:srgbClr val="FF0000"/>
                </a:solidFill>
              </a:rPr>
              <a:t>мъдри</a:t>
            </a:r>
            <a:r>
              <a:rPr lang="bg-BG" sz="24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229200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Нито едно </a:t>
            </a:r>
            <a:r>
              <a:rPr lang="bg-BG" sz="2400" dirty="0" smtClean="0">
                <a:solidFill>
                  <a:srgbClr val="FF0000"/>
                </a:solidFill>
              </a:rPr>
              <a:t>просто число</a:t>
            </a:r>
            <a:r>
              <a:rPr lang="bg-BG" sz="2400" dirty="0" smtClean="0"/>
              <a:t> не е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число, което дели на 4</a:t>
            </a:r>
            <a:r>
              <a:rPr lang="bg-BG" sz="2400" dirty="0" smtClean="0"/>
              <a:t>.</a:t>
            </a:r>
          </a:p>
          <a:p>
            <a:r>
              <a:rPr lang="bg-BG" sz="2400" dirty="0" smtClean="0"/>
              <a:t>Всички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числа, които се делят на 4, </a:t>
            </a:r>
            <a:r>
              <a:rPr lang="bg-BG" sz="2400" dirty="0" smtClean="0"/>
              <a:t>са </a:t>
            </a:r>
            <a:r>
              <a:rPr lang="bg-BG" sz="2400" dirty="0" smtClean="0">
                <a:solidFill>
                  <a:schemeClr val="accent3">
                    <a:lumMod val="75000"/>
                  </a:schemeClr>
                </a:solidFill>
              </a:rPr>
              <a:t>четни числа</a:t>
            </a:r>
            <a:r>
              <a:rPr lang="bg-BG" sz="2400" dirty="0" smtClean="0"/>
              <a:t>.  </a:t>
            </a:r>
            <a:r>
              <a:rPr lang="bg-BG" sz="2400" u="sng" dirty="0" smtClean="0"/>
              <a:t>                   </a:t>
            </a:r>
            <a:r>
              <a:rPr lang="bg-BG" sz="2400" dirty="0" smtClean="0"/>
              <a:t>      </a:t>
            </a:r>
          </a:p>
          <a:p>
            <a:r>
              <a:rPr lang="bg-BG" sz="2400" dirty="0" smtClean="0"/>
              <a:t>Някои </a:t>
            </a:r>
            <a:r>
              <a:rPr lang="bg-BG" sz="2400" dirty="0" smtClean="0">
                <a:solidFill>
                  <a:schemeClr val="accent3">
                    <a:lumMod val="75000"/>
                  </a:schemeClr>
                </a:solidFill>
              </a:rPr>
              <a:t>четни числа</a:t>
            </a:r>
            <a:r>
              <a:rPr lang="bg-BG" sz="2400" dirty="0" smtClean="0"/>
              <a:t> не са </a:t>
            </a:r>
            <a:r>
              <a:rPr lang="bg-BG" sz="2400" dirty="0" smtClean="0">
                <a:solidFill>
                  <a:srgbClr val="FF0000"/>
                </a:solidFill>
              </a:rPr>
              <a:t>прости числа</a:t>
            </a:r>
            <a:r>
              <a:rPr lang="bg-BG" sz="2400" dirty="0" smtClean="0"/>
              <a:t>.</a:t>
            </a:r>
            <a:endParaRPr lang="bg-BG" sz="2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4365104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021288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788024" y="3356992"/>
            <a:ext cx="720080" cy="720080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18" name="Oval 17"/>
          <p:cNvSpPr/>
          <p:nvPr/>
        </p:nvSpPr>
        <p:spPr>
          <a:xfrm>
            <a:off x="4499992" y="3284984"/>
            <a:ext cx="144016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19" name="Oval 18"/>
          <p:cNvSpPr/>
          <p:nvPr/>
        </p:nvSpPr>
        <p:spPr>
          <a:xfrm>
            <a:off x="4355976" y="3212976"/>
            <a:ext cx="1800200" cy="1512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20" name="Oval 19"/>
          <p:cNvSpPr/>
          <p:nvPr/>
        </p:nvSpPr>
        <p:spPr>
          <a:xfrm>
            <a:off x="6804248" y="4221088"/>
            <a:ext cx="72008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21" name="Oval 20"/>
          <p:cNvSpPr/>
          <p:nvPr/>
        </p:nvSpPr>
        <p:spPr>
          <a:xfrm>
            <a:off x="7884368" y="4509120"/>
            <a:ext cx="79208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596336" y="3933056"/>
            <a:ext cx="1352551" cy="1778793"/>
          </a:xfrm>
          <a:custGeom>
            <a:avLst/>
            <a:gdLst>
              <a:gd name="connsiteX0" fmla="*/ 200025 w 1352551"/>
              <a:gd name="connsiteY0" fmla="*/ 0 h 1778793"/>
              <a:gd name="connsiteX1" fmla="*/ 1243013 w 1352551"/>
              <a:gd name="connsiteY1" fmla="*/ 614362 h 1778793"/>
              <a:gd name="connsiteX2" fmla="*/ 857250 w 1352551"/>
              <a:gd name="connsiteY2" fmla="*/ 1614487 h 1778793"/>
              <a:gd name="connsiteX3" fmla="*/ 0 w 1352551"/>
              <a:gd name="connsiteY3" fmla="*/ 1600200 h 1778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2551" h="1778793">
                <a:moveTo>
                  <a:pt x="200025" y="0"/>
                </a:moveTo>
                <a:cubicBezTo>
                  <a:pt x="666750" y="172640"/>
                  <a:pt x="1133476" y="345281"/>
                  <a:pt x="1243013" y="614362"/>
                </a:cubicBezTo>
                <a:cubicBezTo>
                  <a:pt x="1352551" y="883443"/>
                  <a:pt x="1064419" y="1450181"/>
                  <a:pt x="857250" y="1614487"/>
                </a:cubicBezTo>
                <a:cubicBezTo>
                  <a:pt x="650081" y="1778793"/>
                  <a:pt x="142875" y="1600200"/>
                  <a:pt x="0" y="1600200"/>
                </a:cubicBezTo>
              </a:path>
            </a:pathLst>
          </a:custGeom>
          <a:ln w="158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тест: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bg-BG" dirty="0" smtClean="0"/>
              <a:t>	</a:t>
            </a:r>
            <a:r>
              <a:rPr lang="bg-BG" b="1" dirty="0" smtClean="0"/>
              <a:t>С кое съждение трябва да допълните силогизма, за да го превърнете в правилно умозаключение по втора фигура: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„.........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</a:t>
            </a:r>
            <a:r>
              <a:rPr lang="bg-BG" u="sng" dirty="0" smtClean="0"/>
              <a:t>Някои тела в Галактиката са звезди.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Някои тела в Галактиката не са планети.”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А)</a:t>
            </a:r>
            <a:r>
              <a:rPr lang="bg-BG" dirty="0" smtClean="0"/>
              <a:t> „Нито една планета не е звезда.”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Б)</a:t>
            </a:r>
            <a:r>
              <a:rPr lang="bg-BG" dirty="0" smtClean="0"/>
              <a:t> „Някои планети не са звезди.”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В)</a:t>
            </a:r>
            <a:r>
              <a:rPr lang="bg-BG" dirty="0" smtClean="0"/>
              <a:t> „Нито звезда не е планета.”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Г)</a:t>
            </a:r>
            <a:r>
              <a:rPr lang="bg-BG" dirty="0" smtClean="0"/>
              <a:t> „Някои звезди не са планети.”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тест: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bg-BG" b="1" dirty="0" smtClean="0"/>
              <a:t>	Кое правило се нарушава в силогизма: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	Всички богове са безсмъртни.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	</a:t>
            </a:r>
            <a:r>
              <a:rPr lang="bg-BG" u="sng" dirty="0" smtClean="0"/>
              <a:t>Всички богове са разумни същества.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	Някои разумни същества не са безсмъртни.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bg-BG" b="1" dirty="0" smtClean="0"/>
              <a:t>	А)</a:t>
            </a:r>
            <a:r>
              <a:rPr lang="bg-BG" dirty="0" smtClean="0"/>
              <a:t> правилото за средния термин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Б)</a:t>
            </a:r>
            <a:r>
              <a:rPr lang="bg-BG" dirty="0" smtClean="0"/>
              <a:t> правилото за частните предпоставки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В)</a:t>
            </a:r>
            <a:r>
              <a:rPr lang="bg-BG" dirty="0" smtClean="0"/>
              <a:t> правилото за отрицателните предпоставки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Г)</a:t>
            </a:r>
            <a:r>
              <a:rPr lang="bg-BG" dirty="0" smtClean="0"/>
              <a:t> нито едно от правилата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казус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bg-BG" b="1" dirty="0" smtClean="0"/>
              <a:t>Определете кои са големият, малкият и средният термини и дали силогизмът е правилен.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bg-BG" dirty="0" smtClean="0"/>
              <a:t>		Всички коне са животни.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	</a:t>
            </a:r>
            <a:r>
              <a:rPr lang="bg-BG" u="sng" dirty="0" smtClean="0"/>
              <a:t>Някои кучета не са коне.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		Някои кучета са животни.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88033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Всички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философи</a:t>
            </a:r>
            <a:r>
              <a:rPr lang="bg-BG" sz="2800" dirty="0" smtClean="0"/>
              <a:t> са </a:t>
            </a:r>
            <a:r>
              <a:rPr lang="bg-BG" sz="2800" dirty="0" smtClean="0">
                <a:solidFill>
                  <a:srgbClr val="FF0000"/>
                </a:solidFill>
              </a:rPr>
              <a:t>мъдри</a:t>
            </a:r>
            <a:r>
              <a:rPr lang="bg-BG" sz="2800" dirty="0" smtClean="0"/>
              <a:t>.</a:t>
            </a:r>
            <a:endParaRPr lang="bg-BG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908720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Всички </a:t>
            </a:r>
            <a:r>
              <a:rPr lang="bg-BG" sz="2800" dirty="0" smtClean="0">
                <a:solidFill>
                  <a:schemeClr val="accent3">
                    <a:lumMod val="75000"/>
                  </a:schemeClr>
                </a:solidFill>
              </a:rPr>
              <a:t>логици</a:t>
            </a:r>
            <a:r>
              <a:rPr lang="bg-BG" sz="2800" dirty="0" smtClean="0"/>
              <a:t> са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философи.</a:t>
            </a:r>
            <a:endParaRPr lang="bg-BG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800200" y="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М</a:t>
            </a:r>
            <a:endParaRPr lang="bg-BG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5856" y="6926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М</a:t>
            </a:r>
            <a:endParaRPr lang="bg-BG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600400" y="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/>
              <a:t>Р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19672" y="6926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endParaRPr lang="bg-BG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700808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Всички </a:t>
            </a:r>
            <a:r>
              <a:rPr lang="bg-BG" sz="2800" dirty="0" smtClean="0">
                <a:solidFill>
                  <a:schemeClr val="accent3">
                    <a:lumMod val="75000"/>
                  </a:schemeClr>
                </a:solidFill>
              </a:rPr>
              <a:t>логици</a:t>
            </a:r>
            <a:r>
              <a:rPr lang="bg-BG" sz="2800" dirty="0" smtClean="0"/>
              <a:t> са </a:t>
            </a:r>
            <a:r>
              <a:rPr lang="bg-BG" sz="2800" dirty="0" smtClean="0">
                <a:solidFill>
                  <a:srgbClr val="FF0000"/>
                </a:solidFill>
              </a:rPr>
              <a:t>мъдри</a:t>
            </a:r>
            <a:r>
              <a:rPr lang="bg-BG" sz="2800" dirty="0" smtClean="0"/>
              <a:t>.</a:t>
            </a:r>
            <a:endParaRPr lang="bg-BG" sz="28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412776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47664" y="141277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endParaRPr lang="bg-BG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3059832" y="141277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/>
              <a:t>Р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47856" y="33265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 a P</a:t>
            </a:r>
            <a:endParaRPr lang="bg-BG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148064" y="33265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Всяко М е </a:t>
            </a:r>
            <a:r>
              <a:rPr lang="en-US" sz="2800" dirty="0" smtClean="0"/>
              <a:t>P</a:t>
            </a:r>
            <a:r>
              <a:rPr lang="bg-BG" sz="2800" dirty="0" smtClean="0"/>
              <a:t>.</a:t>
            </a:r>
            <a:endParaRPr lang="bg-BG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5148064" y="83671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Всяко </a:t>
            </a:r>
            <a:r>
              <a:rPr lang="en-US" sz="2800" dirty="0" smtClean="0"/>
              <a:t>S</a:t>
            </a:r>
            <a:r>
              <a:rPr lang="bg-BG" sz="2800" dirty="0" smtClean="0"/>
              <a:t> е М.</a:t>
            </a:r>
            <a:endParaRPr lang="bg-BG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7884368" y="76470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 a M</a:t>
            </a:r>
            <a:endParaRPr lang="bg-BG" sz="28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5076056" y="1340768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740352" y="126876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48064" y="141277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Всяко </a:t>
            </a:r>
            <a:r>
              <a:rPr lang="en-US" sz="2800" dirty="0" smtClean="0"/>
              <a:t>S</a:t>
            </a:r>
            <a:r>
              <a:rPr lang="bg-BG" sz="2800" dirty="0" smtClean="0"/>
              <a:t> е </a:t>
            </a:r>
            <a:r>
              <a:rPr lang="en-US" sz="2800" dirty="0" smtClean="0"/>
              <a:t>P.</a:t>
            </a:r>
            <a:endParaRPr lang="bg-BG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7884368" y="134076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 a P</a:t>
            </a:r>
            <a:endParaRPr lang="bg-BG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179512" y="2204864"/>
            <a:ext cx="89644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bg-BG" sz="2800" u="sng" dirty="0" smtClean="0"/>
              <a:t>Дефиниции:</a:t>
            </a:r>
          </a:p>
          <a:p>
            <a:pPr>
              <a:spcAft>
                <a:spcPts val="1000"/>
              </a:spcAft>
            </a:pPr>
            <a:r>
              <a:rPr lang="bg-BG" sz="2800" dirty="0" smtClean="0"/>
              <a:t>“</a:t>
            </a:r>
            <a:r>
              <a:rPr lang="bg-BG" sz="2800" b="1" dirty="0" smtClean="0"/>
              <a:t>Малък термин</a:t>
            </a:r>
            <a:r>
              <a:rPr lang="bg-BG" sz="2800" dirty="0" smtClean="0"/>
              <a:t>” (</a:t>
            </a:r>
            <a:r>
              <a:rPr lang="en-US" sz="2800" dirty="0" smtClean="0"/>
              <a:t>S)</a:t>
            </a:r>
            <a:r>
              <a:rPr lang="bg-BG" sz="2800" dirty="0" smtClean="0"/>
              <a:t> – субекта на заключението</a:t>
            </a:r>
          </a:p>
          <a:p>
            <a:pPr>
              <a:spcAft>
                <a:spcPts val="1000"/>
              </a:spcAft>
            </a:pPr>
            <a:r>
              <a:rPr lang="bg-BG" sz="2800" dirty="0" smtClean="0"/>
              <a:t>“</a:t>
            </a:r>
            <a:r>
              <a:rPr lang="bg-BG" sz="2800" b="1" dirty="0" smtClean="0"/>
              <a:t>Голям термин</a:t>
            </a:r>
            <a:r>
              <a:rPr lang="bg-BG" sz="2800" dirty="0" smtClean="0"/>
              <a:t>” (Р) – предиката на заключението.</a:t>
            </a:r>
          </a:p>
          <a:p>
            <a:pPr indent="-457200">
              <a:spcAft>
                <a:spcPts val="1000"/>
              </a:spcAft>
            </a:pPr>
            <a:r>
              <a:rPr lang="bg-BG" sz="2800" dirty="0" smtClean="0"/>
              <a:t>“</a:t>
            </a:r>
            <a:r>
              <a:rPr lang="bg-BG" sz="2800" b="1" dirty="0" smtClean="0"/>
              <a:t>Среден термин</a:t>
            </a:r>
            <a:r>
              <a:rPr lang="bg-BG" sz="2800" dirty="0" smtClean="0"/>
              <a:t>” –  терминът, който се повтаря и в двете 			    предпоставки.</a:t>
            </a:r>
          </a:p>
          <a:p>
            <a:pPr indent="-457200">
              <a:spcAft>
                <a:spcPts val="1000"/>
              </a:spcAft>
            </a:pPr>
            <a:r>
              <a:rPr lang="bg-BG" sz="2800" dirty="0" smtClean="0"/>
              <a:t>“</a:t>
            </a:r>
            <a:r>
              <a:rPr lang="bg-BG" sz="2800" b="1" dirty="0" smtClean="0"/>
              <a:t>Малка предпоставка</a:t>
            </a:r>
            <a:r>
              <a:rPr lang="bg-BG" sz="2800" dirty="0" smtClean="0"/>
              <a:t>” – предпоставката, която съдържа 				   малкия термин.</a:t>
            </a:r>
          </a:p>
          <a:p>
            <a:pPr indent="-457200">
              <a:spcAft>
                <a:spcPts val="1000"/>
              </a:spcAft>
            </a:pPr>
            <a:r>
              <a:rPr lang="bg-BG" sz="2800" dirty="0" smtClean="0"/>
              <a:t>“</a:t>
            </a:r>
            <a:r>
              <a:rPr lang="bg-BG" sz="2800" b="1" dirty="0" smtClean="0"/>
              <a:t>Голяма предпоставка</a:t>
            </a:r>
            <a:r>
              <a:rPr lang="bg-BG" sz="2800" dirty="0" smtClean="0"/>
              <a:t>” –  предпоставката, която </a:t>
            </a:r>
            <a:r>
              <a:rPr lang="en-US" sz="2800" dirty="0" smtClean="0"/>
              <a:t>					     </a:t>
            </a:r>
            <a:r>
              <a:rPr lang="bg-BG" sz="2800" dirty="0" smtClean="0"/>
              <a:t>съдържа големия термин.</a:t>
            </a:r>
          </a:p>
          <a:p>
            <a:pPr>
              <a:spcAft>
                <a:spcPts val="1000"/>
              </a:spcAft>
            </a:pPr>
            <a:endParaRPr lang="bg-BG" sz="2800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600" b="1" dirty="0" smtClean="0"/>
              <a:t>Модус:</a:t>
            </a:r>
            <a:r>
              <a:rPr lang="bg-BG" sz="3600" dirty="0" smtClean="0"/>
              <a:t/>
            </a:r>
            <a:br>
              <a:rPr lang="bg-BG" sz="3600" dirty="0" smtClean="0"/>
            </a:br>
            <a:r>
              <a:rPr lang="bg-BG" sz="3200" dirty="0" smtClean="0"/>
              <a:t>разновидността му в зависимост от формата на категоричните съждения, които го изграждат.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2420888"/>
            <a:ext cx="4572000" cy="30243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bg-BG" dirty="0" smtClean="0"/>
              <a:t>Пример 1: </a:t>
            </a:r>
            <a:r>
              <a:rPr lang="bg-BG" b="1" dirty="0" smtClean="0"/>
              <a:t>модус ААА</a:t>
            </a:r>
          </a:p>
          <a:p>
            <a:pPr>
              <a:buNone/>
            </a:pPr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bg-BG" dirty="0" smtClean="0"/>
              <a:t>Всички философи са</a:t>
            </a:r>
            <a:r>
              <a:rPr lang="en-US" dirty="0" smtClean="0"/>
              <a:t> </a:t>
            </a:r>
            <a:r>
              <a:rPr lang="bg-BG" dirty="0" smtClean="0"/>
              <a:t>мъдри.</a:t>
            </a:r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bg-BG" dirty="0" smtClean="0"/>
              <a:t>Всички логици са философи.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Всички логици са мъдри.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2348880"/>
            <a:ext cx="4355976" cy="32689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bg-BG" dirty="0" smtClean="0"/>
              <a:t>Пример 2: </a:t>
            </a:r>
            <a:r>
              <a:rPr lang="bg-BG" b="1" dirty="0" smtClean="0"/>
              <a:t>модус А</a:t>
            </a:r>
            <a:r>
              <a:rPr lang="en-US" b="1" dirty="0" smtClean="0"/>
              <a:t>II</a:t>
            </a:r>
            <a:endParaRPr lang="bg-BG" b="1" dirty="0" smtClean="0"/>
          </a:p>
          <a:p>
            <a:pPr>
              <a:buNone/>
            </a:pPr>
            <a:endParaRPr lang="bg-BG" b="1" dirty="0" smtClean="0"/>
          </a:p>
          <a:p>
            <a:pPr>
              <a:spcAft>
                <a:spcPts val="600"/>
              </a:spcAft>
              <a:buNone/>
            </a:pPr>
            <a:r>
              <a:rPr lang="bg-BG" dirty="0" smtClean="0"/>
              <a:t> Всички философи са мъдри.</a:t>
            </a:r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bg-BG" dirty="0" smtClean="0"/>
              <a:t> Някои логици са философи.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 Някои логици са мъдри.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1520" y="4437112"/>
            <a:ext cx="403244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60032" y="4365104"/>
            <a:ext cx="403244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bg-BG" sz="3600" b="1" dirty="0" smtClean="0"/>
              <a:t>Фигура:</a:t>
            </a:r>
            <a:br>
              <a:rPr lang="bg-BG" sz="3600" b="1" dirty="0" smtClean="0"/>
            </a:br>
            <a:r>
              <a:rPr lang="bg-BG" sz="3200" b="1" dirty="0" smtClean="0"/>
              <a:t>Фигурата</a:t>
            </a:r>
            <a:r>
              <a:rPr lang="bg-BG" sz="3200" dirty="0" smtClean="0"/>
              <a:t> се определя от мястото на средния термин в предпоставките.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780928"/>
            <a:ext cx="4536504" cy="3384376"/>
          </a:xfrm>
          <a:ln>
            <a:noFill/>
          </a:ln>
        </p:spPr>
        <p:txBody>
          <a:bodyPr>
            <a:normAutofit fontScale="92500"/>
          </a:bodyPr>
          <a:lstStyle/>
          <a:p>
            <a:r>
              <a:rPr lang="bg-BG" dirty="0" smtClean="0"/>
              <a:t>Пример 1:</a:t>
            </a:r>
          </a:p>
          <a:p>
            <a:endParaRPr lang="bg-BG" dirty="0" smtClean="0"/>
          </a:p>
          <a:p>
            <a:pPr>
              <a:buNone/>
            </a:pPr>
            <a:r>
              <a:rPr lang="bg-BG" dirty="0" smtClean="0"/>
              <a:t>Всички 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ученици</a:t>
            </a:r>
            <a:r>
              <a:rPr lang="bg-BG" dirty="0" smtClean="0"/>
              <a:t> са младежи.</a:t>
            </a:r>
          </a:p>
          <a:p>
            <a:pPr>
              <a:buNone/>
            </a:pPr>
            <a:r>
              <a:rPr lang="bg-BG" dirty="0" smtClean="0"/>
              <a:t>Някои спортисти са 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ученици</a:t>
            </a:r>
            <a:r>
              <a:rPr lang="bg-BG" dirty="0" smtClean="0"/>
              <a:t>. </a:t>
            </a:r>
          </a:p>
          <a:p>
            <a:pPr>
              <a:buNone/>
            </a:pPr>
            <a:r>
              <a:rPr lang="bg-BG" dirty="0" smtClean="0"/>
              <a:t>Някои спортисти са младежи.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08920"/>
            <a:ext cx="4495800" cy="3600400"/>
          </a:xfrm>
        </p:spPr>
        <p:txBody>
          <a:bodyPr>
            <a:normAutofit fontScale="92500"/>
          </a:bodyPr>
          <a:lstStyle/>
          <a:p>
            <a:r>
              <a:rPr lang="bg-BG" dirty="0" smtClean="0"/>
              <a:t>Пример 2: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Всички 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ученици</a:t>
            </a:r>
            <a:r>
              <a:rPr lang="bg-BG" dirty="0" smtClean="0"/>
              <a:t> са младежи.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Някои 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ученици</a:t>
            </a:r>
            <a:r>
              <a:rPr lang="bg-BG" dirty="0" smtClean="0"/>
              <a:t> са спортисти.</a:t>
            </a:r>
            <a:endParaRPr lang="en-US" dirty="0" smtClean="0"/>
          </a:p>
          <a:p>
            <a:pPr>
              <a:buNone/>
            </a:pPr>
            <a:r>
              <a:rPr lang="bg-BG" dirty="0" smtClean="0"/>
              <a:t>Някои спортисти са младежи.</a:t>
            </a:r>
            <a:endParaRPr lang="en-US" dirty="0" smtClean="0"/>
          </a:p>
          <a:p>
            <a:pPr>
              <a:buNone/>
            </a:pPr>
            <a:endParaRPr lang="bg-BG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4653136"/>
            <a:ext cx="421196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44008" y="4653136"/>
            <a:ext cx="432048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/>
              <a:t>Фигури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sz="3600" dirty="0" smtClean="0"/>
              <a:t>на простия категоричен силогизъм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bg-BG" sz="9600" b="1" dirty="0" smtClean="0"/>
              <a:t>1 фигура	2 фигура	3 фигура	  4 фигура</a:t>
            </a:r>
            <a:endParaRPr lang="en-US" sz="9600" dirty="0" smtClean="0"/>
          </a:p>
          <a:p>
            <a:endParaRPr lang="en-US" sz="9600" dirty="0" smtClean="0"/>
          </a:p>
          <a:p>
            <a:pPr>
              <a:buNone/>
            </a:pPr>
            <a:r>
              <a:rPr lang="en-US" sz="9600" b="1" dirty="0" smtClean="0"/>
              <a:t>M  -  P</a:t>
            </a:r>
            <a:r>
              <a:rPr lang="bg-BG" sz="9600" b="1" dirty="0" smtClean="0"/>
              <a:t>		</a:t>
            </a:r>
            <a:r>
              <a:rPr lang="en-US" sz="9600" b="1" dirty="0" smtClean="0"/>
              <a:t>P  -  M</a:t>
            </a:r>
            <a:r>
              <a:rPr lang="bg-BG" sz="9600" b="1" dirty="0" smtClean="0"/>
              <a:t>		</a:t>
            </a:r>
            <a:r>
              <a:rPr lang="en-US" sz="9600" b="1" dirty="0" smtClean="0"/>
              <a:t>M  -  P</a:t>
            </a:r>
            <a:r>
              <a:rPr lang="bg-BG" sz="9600" b="1" dirty="0" smtClean="0"/>
              <a:t>		</a:t>
            </a:r>
            <a:r>
              <a:rPr lang="en-US" sz="9600" b="1" dirty="0" smtClean="0"/>
              <a:t>P  -  M</a:t>
            </a:r>
            <a:endParaRPr lang="en-US" sz="9600" dirty="0" smtClean="0"/>
          </a:p>
          <a:p>
            <a:pPr>
              <a:buNone/>
            </a:pPr>
            <a:r>
              <a:rPr lang="en-US" sz="9600" b="1" u="sng" dirty="0" smtClean="0"/>
              <a:t>S  -  M</a:t>
            </a:r>
            <a:r>
              <a:rPr lang="bg-BG" sz="9600" b="1" u="sng" dirty="0" smtClean="0"/>
              <a:t> </a:t>
            </a:r>
            <a:r>
              <a:rPr lang="bg-BG" sz="9600" b="1" dirty="0" smtClean="0"/>
              <a:t>		</a:t>
            </a:r>
            <a:r>
              <a:rPr lang="en-US" sz="9600" b="1" u="sng" dirty="0" smtClean="0"/>
              <a:t>S  -  M</a:t>
            </a:r>
            <a:r>
              <a:rPr lang="bg-BG" sz="9600" b="1" dirty="0" smtClean="0"/>
              <a:t>		</a:t>
            </a:r>
            <a:r>
              <a:rPr lang="en-US" sz="9600" b="1" u="sng" dirty="0" smtClean="0"/>
              <a:t>M  - S</a:t>
            </a:r>
            <a:r>
              <a:rPr lang="bg-BG" sz="9600" b="1" dirty="0" smtClean="0"/>
              <a:t>		</a:t>
            </a:r>
            <a:r>
              <a:rPr lang="en-US" sz="9600" b="1" u="sng" dirty="0" smtClean="0"/>
              <a:t>M  -  S</a:t>
            </a:r>
            <a:endParaRPr lang="en-US" sz="9600" dirty="0" smtClean="0"/>
          </a:p>
          <a:p>
            <a:pPr>
              <a:buNone/>
            </a:pPr>
            <a:r>
              <a:rPr lang="en-US" sz="9600" b="1" dirty="0" smtClean="0"/>
              <a:t>S  -  P</a:t>
            </a:r>
            <a:r>
              <a:rPr lang="bg-BG" sz="9600" b="1" dirty="0" smtClean="0"/>
              <a:t>		</a:t>
            </a:r>
            <a:r>
              <a:rPr lang="en-US" sz="9600" b="1" dirty="0" smtClean="0"/>
              <a:t>S  -  P</a:t>
            </a:r>
            <a:r>
              <a:rPr lang="bg-BG" sz="9600" b="1" dirty="0" smtClean="0"/>
              <a:t> 		</a:t>
            </a:r>
            <a:r>
              <a:rPr lang="en-US" sz="9600" b="1" dirty="0" smtClean="0"/>
              <a:t>S  -  P</a:t>
            </a:r>
            <a:r>
              <a:rPr lang="bg-BG" sz="9600" b="1" dirty="0" smtClean="0"/>
              <a:t>		</a:t>
            </a:r>
            <a:r>
              <a:rPr lang="en-US" sz="9600" b="1" dirty="0" smtClean="0"/>
              <a:t>S  -  P</a:t>
            </a: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r>
              <a:rPr lang="bg-BG" sz="9600" dirty="0" smtClean="0"/>
              <a:t>Пример за </a:t>
            </a:r>
            <a:r>
              <a:rPr lang="en-US" sz="9600" dirty="0" smtClean="0"/>
              <a:t>1</a:t>
            </a:r>
            <a:r>
              <a:rPr lang="bg-BG" sz="9600" dirty="0" smtClean="0"/>
              <a:t> </a:t>
            </a:r>
            <a:r>
              <a:rPr lang="bg-BG" sz="9600" dirty="0" smtClean="0"/>
              <a:t>фигура:		Пример за 3 фигура:</a:t>
            </a:r>
          </a:p>
          <a:p>
            <a:pPr>
              <a:buNone/>
            </a:pPr>
            <a:endParaRPr lang="bg-BG" sz="9600" dirty="0" smtClean="0"/>
          </a:p>
          <a:p>
            <a:pPr>
              <a:buNone/>
            </a:pPr>
            <a:r>
              <a:rPr lang="bg-BG" sz="9600" dirty="0" smtClean="0"/>
              <a:t>Всички хора са смъртни.	Някои животни са бозайници.</a:t>
            </a:r>
          </a:p>
          <a:p>
            <a:pPr>
              <a:buNone/>
            </a:pPr>
            <a:r>
              <a:rPr lang="bg-BG" sz="9600" u="sng" dirty="0" smtClean="0"/>
              <a:t>Всички гърци са хора.</a:t>
            </a:r>
            <a:r>
              <a:rPr lang="bg-BG" sz="9600" dirty="0" smtClean="0"/>
              <a:t>	</a:t>
            </a:r>
            <a:r>
              <a:rPr lang="bg-BG" sz="9600" u="sng" dirty="0" smtClean="0"/>
              <a:t>Всички животни са организми.</a:t>
            </a:r>
          </a:p>
          <a:p>
            <a:pPr>
              <a:buNone/>
            </a:pPr>
            <a:r>
              <a:rPr lang="bg-BG" sz="9600" dirty="0" smtClean="0"/>
              <a:t>Всички гърци са смъртни.	Някои организми са бозайници.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bg-BG" b="1" dirty="0" smtClean="0"/>
              <a:t>		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bg-BG" b="1" dirty="0" smtClean="0"/>
              <a:t>				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Формата на силогизма се определя от фигурата и модуса.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/>
          <a:lstStyle/>
          <a:p>
            <a:r>
              <a:rPr lang="bg-BG" dirty="0" smtClean="0"/>
              <a:t>Записват се в линеен запис: модус, фигура.</a:t>
            </a:r>
          </a:p>
          <a:p>
            <a:r>
              <a:rPr lang="bg-BG" dirty="0" smtClean="0"/>
              <a:t>Например:</a:t>
            </a:r>
          </a:p>
          <a:p>
            <a:pPr>
              <a:buNone/>
            </a:pPr>
            <a:r>
              <a:rPr lang="bg-BG" dirty="0" smtClean="0"/>
              <a:t>	Нито едно растение не е животно.</a:t>
            </a:r>
          </a:p>
          <a:p>
            <a:pPr>
              <a:buNone/>
            </a:pPr>
            <a:r>
              <a:rPr lang="bg-BG" dirty="0" smtClean="0"/>
              <a:t>	</a:t>
            </a:r>
            <a:r>
              <a:rPr lang="bg-BG" u="sng" dirty="0" smtClean="0"/>
              <a:t>Всички дървета са растения.</a:t>
            </a:r>
          </a:p>
          <a:p>
            <a:pPr>
              <a:buNone/>
            </a:pPr>
            <a:r>
              <a:rPr lang="bg-BG" dirty="0" smtClean="0"/>
              <a:t>	Нито едно дърво не е животно.</a:t>
            </a:r>
          </a:p>
          <a:p>
            <a:pPr>
              <a:buNone/>
            </a:pPr>
            <a:endParaRPr lang="bg-BG" dirty="0" smtClean="0"/>
          </a:p>
          <a:p>
            <a:pPr algn="ctr">
              <a:buNone/>
            </a:pPr>
            <a:r>
              <a:rPr lang="bg-BG" b="1" dirty="0" smtClean="0"/>
              <a:t>ЕАЕ 1</a:t>
            </a:r>
            <a:endParaRPr lang="en-US" b="1" dirty="0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тест: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bg-BG" b="1" dirty="0" smtClean="0"/>
              <a:t>	Кой е малкият термин в простия категоричен силогизъм „Всички планети се движат по елиптични орбити. Всички планети са космически тела. Следователно, някои космически тела се движат по елиптични орбити.”?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А) </a:t>
            </a:r>
            <a:r>
              <a:rPr lang="bg-BG" dirty="0" smtClean="0"/>
              <a:t>„планета”	</a:t>
            </a:r>
            <a:r>
              <a:rPr lang="bg-BG" b="1" dirty="0" smtClean="0"/>
              <a:t>					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Б) </a:t>
            </a:r>
            <a:r>
              <a:rPr lang="bg-BG" dirty="0" smtClean="0"/>
              <a:t>„космическо тяло”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В) </a:t>
            </a:r>
            <a:r>
              <a:rPr lang="bg-BG" dirty="0" smtClean="0"/>
              <a:t>„тяло, което се движи по елиптична орбита”</a:t>
            </a:r>
            <a:endParaRPr lang="en-US" dirty="0" smtClean="0"/>
          </a:p>
          <a:p>
            <a:pPr>
              <a:buNone/>
            </a:pPr>
            <a:r>
              <a:rPr lang="bg-BG" b="1" dirty="0" smtClean="0"/>
              <a:t>	Г) </a:t>
            </a:r>
            <a:r>
              <a:rPr lang="bg-BG" dirty="0" smtClean="0"/>
              <a:t>„някои”	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тест: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bg-BG" sz="2800" b="1" dirty="0" smtClean="0"/>
              <a:t>	Коя е фигурата на простия категоричен силогизъм „Всички квадрати имат четири прави ъгъла. Нито един триъгълник няма четири прави ъгъла. Следователно, нито един квадрат не е триъгълник.” :</a:t>
            </a:r>
            <a:endParaRPr lang="en-US" sz="2800" dirty="0" smtClean="0"/>
          </a:p>
          <a:p>
            <a:pPr>
              <a:buNone/>
            </a:pPr>
            <a:r>
              <a:rPr lang="bg-BG" sz="2800" dirty="0" smtClean="0"/>
              <a:t> </a:t>
            </a:r>
            <a:endParaRPr lang="en-US" sz="2800" dirty="0" smtClean="0"/>
          </a:p>
          <a:p>
            <a:pPr>
              <a:buNone/>
            </a:pPr>
            <a:r>
              <a:rPr lang="bg-BG" sz="2800" b="1" dirty="0" smtClean="0"/>
              <a:t>	А)</a:t>
            </a:r>
            <a:r>
              <a:rPr lang="bg-BG" sz="2800" dirty="0" smtClean="0"/>
              <a:t> първа фигура	</a:t>
            </a:r>
          </a:p>
          <a:p>
            <a:pPr>
              <a:buNone/>
            </a:pPr>
            <a:r>
              <a:rPr lang="bg-BG" sz="2800" b="1" dirty="0" smtClean="0"/>
              <a:t>	Б)</a:t>
            </a:r>
            <a:r>
              <a:rPr lang="bg-BG" sz="2800" dirty="0" smtClean="0"/>
              <a:t> втора фигура</a:t>
            </a:r>
            <a:endParaRPr lang="en-US" sz="2800" dirty="0" smtClean="0"/>
          </a:p>
          <a:p>
            <a:pPr>
              <a:buNone/>
            </a:pPr>
            <a:r>
              <a:rPr lang="bg-BG" sz="2800" b="1" dirty="0" smtClean="0"/>
              <a:t>	В)</a:t>
            </a:r>
            <a:r>
              <a:rPr lang="bg-BG" sz="2800" dirty="0" smtClean="0"/>
              <a:t> трета фигура</a:t>
            </a:r>
          </a:p>
          <a:p>
            <a:pPr>
              <a:buNone/>
            </a:pPr>
            <a:r>
              <a:rPr lang="bg-BG" sz="2800" dirty="0" smtClean="0"/>
              <a:t>	</a:t>
            </a:r>
            <a:r>
              <a:rPr lang="bg-BG" sz="2800" b="1" dirty="0" smtClean="0"/>
              <a:t>Г)</a:t>
            </a:r>
            <a:r>
              <a:rPr lang="bg-BG" sz="2800" dirty="0" smtClean="0"/>
              <a:t> четвърта фигура 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2139</TotalTime>
  <Words>395</Words>
  <Application>Microsoft Office PowerPoint</Application>
  <PresentationFormat>On-screen Show (4:3)</PresentationFormat>
  <Paragraphs>184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КАТЕГОРИЧЕН СИЛОГИЗЪМ</vt:lpstr>
      <vt:lpstr>Същност и структура на простия категоричен силогизъм</vt:lpstr>
      <vt:lpstr>Slide 3</vt:lpstr>
      <vt:lpstr>Модус: разновидността му в зависимост от формата на категоричните съждения, които го изграждат.</vt:lpstr>
      <vt:lpstr>Фигура: Фигурата се определя от мястото на средния термин в предпоставките. </vt:lpstr>
      <vt:lpstr>Фигури на простия категоричен силогизъм</vt:lpstr>
      <vt:lpstr>Формата на силогизма се определя от фигурата и модуса.</vt:lpstr>
      <vt:lpstr>Задачи за тест:</vt:lpstr>
      <vt:lpstr>Задачи за тест:</vt:lpstr>
      <vt:lpstr>Задачи за тест:</vt:lpstr>
      <vt:lpstr>Задачи за казус:</vt:lpstr>
      <vt:lpstr>Правила към простия категоричен силогизъм</vt:lpstr>
      <vt:lpstr>Правило за следния термин</vt:lpstr>
      <vt:lpstr>Правило за крайните термини</vt:lpstr>
      <vt:lpstr>Правила за предпоставките:</vt:lpstr>
      <vt:lpstr>Правила за предпоставките</vt:lpstr>
      <vt:lpstr>Правила за предпоставките</vt:lpstr>
      <vt:lpstr>Правила за предпоставките</vt:lpstr>
      <vt:lpstr>Задачи за тест:</vt:lpstr>
      <vt:lpstr>Задачи за тест:</vt:lpstr>
      <vt:lpstr>Задачи за тест:</vt:lpstr>
      <vt:lpstr>Задачи за казус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КАТЕГОРИЧЕН СИЛОГИЗЪМ</dc:title>
  <dc:creator>Evgeni</dc:creator>
  <cp:lastModifiedBy>Dan</cp:lastModifiedBy>
  <cp:revision>32</cp:revision>
  <dcterms:created xsi:type="dcterms:W3CDTF">2012-02-16T17:44:20Z</dcterms:created>
  <dcterms:modified xsi:type="dcterms:W3CDTF">2012-02-26T09:17:28Z</dcterms:modified>
</cp:coreProperties>
</file>