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1532D-14DA-4694-AF22-A25F48FE94FC}" type="datetimeFigureOut">
              <a:rPr lang="bg-BG" smtClean="0"/>
              <a:pPr/>
              <a:t>26.2.2012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2314-FBA3-416B-8690-E8349C6B041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1532D-14DA-4694-AF22-A25F48FE94FC}" type="datetimeFigureOut">
              <a:rPr lang="bg-BG" smtClean="0"/>
              <a:pPr/>
              <a:t>26.2.2012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2314-FBA3-416B-8690-E8349C6B041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1532D-14DA-4694-AF22-A25F48FE94FC}" type="datetimeFigureOut">
              <a:rPr lang="bg-BG" smtClean="0"/>
              <a:pPr/>
              <a:t>26.2.2012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2314-FBA3-416B-8690-E8349C6B041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1532D-14DA-4694-AF22-A25F48FE94FC}" type="datetimeFigureOut">
              <a:rPr lang="bg-BG" smtClean="0"/>
              <a:pPr/>
              <a:t>26.2.2012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2314-FBA3-416B-8690-E8349C6B041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1532D-14DA-4694-AF22-A25F48FE94FC}" type="datetimeFigureOut">
              <a:rPr lang="bg-BG" smtClean="0"/>
              <a:pPr/>
              <a:t>26.2.2012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2314-FBA3-416B-8690-E8349C6B041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1532D-14DA-4694-AF22-A25F48FE94FC}" type="datetimeFigureOut">
              <a:rPr lang="bg-BG" smtClean="0"/>
              <a:pPr/>
              <a:t>26.2.2012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2314-FBA3-416B-8690-E8349C6B041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1532D-14DA-4694-AF22-A25F48FE94FC}" type="datetimeFigureOut">
              <a:rPr lang="bg-BG" smtClean="0"/>
              <a:pPr/>
              <a:t>26.2.2012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2314-FBA3-416B-8690-E8349C6B041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1532D-14DA-4694-AF22-A25F48FE94FC}" type="datetimeFigureOut">
              <a:rPr lang="bg-BG" smtClean="0"/>
              <a:pPr/>
              <a:t>26.2.2012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2314-FBA3-416B-8690-E8349C6B041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1532D-14DA-4694-AF22-A25F48FE94FC}" type="datetimeFigureOut">
              <a:rPr lang="bg-BG" smtClean="0"/>
              <a:pPr/>
              <a:t>26.2.2012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2314-FBA3-416B-8690-E8349C6B041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1532D-14DA-4694-AF22-A25F48FE94FC}" type="datetimeFigureOut">
              <a:rPr lang="bg-BG" smtClean="0"/>
              <a:pPr/>
              <a:t>26.2.2012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2314-FBA3-416B-8690-E8349C6B041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1532D-14DA-4694-AF22-A25F48FE94FC}" type="datetimeFigureOut">
              <a:rPr lang="bg-BG" smtClean="0"/>
              <a:pPr/>
              <a:t>26.2.2012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2314-FBA3-416B-8690-E8349C6B041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1532D-14DA-4694-AF22-A25F48FE94FC}" type="datetimeFigureOut">
              <a:rPr lang="bg-BG" smtClean="0"/>
              <a:pPr/>
              <a:t>26.2.2012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22314-FBA3-416B-8690-E8349C6B0412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b="1" dirty="0" smtClean="0"/>
              <a:t>ТВЪРДЕНИЯ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/>
              <a:t>Категорични твърдения</a:t>
            </a:r>
            <a:endParaRPr lang="bg-BG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bg-BG" dirty="0" smtClean="0"/>
              <a:t>Примерни задачи за тест: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/>
          </a:bodyPr>
          <a:lstStyle/>
          <a:p>
            <a:pPr lvl="0"/>
            <a:r>
              <a:rPr lang="bg-BG" sz="2800" b="1" dirty="0"/>
              <a:t>Какво е по форма съждението „Някои научни проблеми не са решени“</a:t>
            </a:r>
            <a:r>
              <a:rPr lang="bg-BG" sz="2800" dirty="0"/>
              <a:t>: </a:t>
            </a:r>
          </a:p>
          <a:p>
            <a:pPr>
              <a:buNone/>
            </a:pPr>
            <a:r>
              <a:rPr lang="bg-BG" sz="2800" dirty="0" smtClean="0"/>
              <a:t>А</a:t>
            </a:r>
            <a:r>
              <a:rPr lang="bg-BG" sz="2800" dirty="0"/>
              <a:t>) общоутвърдително	  Б) общоотрицателно</a:t>
            </a:r>
          </a:p>
          <a:p>
            <a:pPr>
              <a:spcAft>
                <a:spcPts val="1800"/>
              </a:spcAft>
              <a:buNone/>
            </a:pPr>
            <a:r>
              <a:rPr lang="bg-BG" sz="2800" dirty="0"/>
              <a:t>В) частноутвърдително          Г) частноотрицателно</a:t>
            </a:r>
          </a:p>
          <a:p>
            <a:pPr lvl="0"/>
            <a:r>
              <a:rPr lang="bg-BG" sz="2800" b="1" dirty="0"/>
              <a:t>С кое от изброените изречения се представя категорично съждение</a:t>
            </a:r>
            <a:r>
              <a:rPr lang="bg-BG" sz="2800" b="1" dirty="0" smtClean="0"/>
              <a:t>:</a:t>
            </a:r>
            <a:r>
              <a:rPr lang="bg-BG" sz="2800" b="1" dirty="0"/>
              <a:t> </a:t>
            </a:r>
            <a:endParaRPr lang="bg-BG" sz="2800" dirty="0" smtClean="0"/>
          </a:p>
          <a:p>
            <a:pPr>
              <a:buNone/>
            </a:pPr>
            <a:r>
              <a:rPr lang="bg-BG" sz="2800" dirty="0" smtClean="0"/>
              <a:t>А) „Ако Иван и Петър са братя, то те си приличат.”</a:t>
            </a:r>
          </a:p>
          <a:p>
            <a:pPr>
              <a:buNone/>
            </a:pPr>
            <a:r>
              <a:rPr lang="bg-BG" sz="2800" dirty="0" smtClean="0"/>
              <a:t>Б</a:t>
            </a:r>
            <a:r>
              <a:rPr lang="bg-BG" sz="2800" dirty="0"/>
              <a:t>) „Иван е студент.”</a:t>
            </a:r>
          </a:p>
          <a:p>
            <a:pPr>
              <a:buNone/>
            </a:pPr>
            <a:r>
              <a:rPr lang="bg-BG" sz="2800" dirty="0"/>
              <a:t>В) „Защо не дойде вчера?”</a:t>
            </a:r>
          </a:p>
          <a:p>
            <a:pPr>
              <a:buNone/>
            </a:pPr>
            <a:r>
              <a:rPr lang="bg-BG" sz="2800" dirty="0"/>
              <a:t>Г) „Иван и Петър са ученици.”</a:t>
            </a:r>
          </a:p>
          <a:p>
            <a:endParaRPr lang="bg-BG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bg-BG" dirty="0" smtClean="0"/>
              <a:t>Примерни задачи за тест: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8720"/>
            <a:ext cx="8964488" cy="5760640"/>
          </a:xfrm>
        </p:spPr>
        <p:txBody>
          <a:bodyPr>
            <a:normAutofit lnSpcReduction="10000"/>
          </a:bodyPr>
          <a:lstStyle/>
          <a:p>
            <a:pPr lvl="0"/>
            <a:r>
              <a:rPr lang="bg-BG" sz="2800" b="1" dirty="0"/>
              <a:t>Твърдението „Срещат се и добри хора” не е в стандартна форма. Преформулирайте го и определете към кой от следните видове принадлежи</a:t>
            </a:r>
            <a:r>
              <a:rPr lang="bg-BG" sz="2800" b="1" dirty="0" smtClean="0"/>
              <a:t>:</a:t>
            </a:r>
            <a:r>
              <a:rPr lang="bg-BG" sz="2800" b="1" dirty="0"/>
              <a:t> </a:t>
            </a:r>
            <a:endParaRPr lang="bg-BG" sz="2800" dirty="0"/>
          </a:p>
          <a:p>
            <a:pPr>
              <a:buNone/>
            </a:pPr>
            <a:r>
              <a:rPr lang="bg-BG" sz="2800" dirty="0"/>
              <a:t>А) общоутвърдително		Б) общоотрицателно</a:t>
            </a:r>
          </a:p>
          <a:p>
            <a:pPr>
              <a:spcAft>
                <a:spcPts val="1800"/>
              </a:spcAft>
              <a:buNone/>
            </a:pPr>
            <a:r>
              <a:rPr lang="bg-BG" sz="2800" dirty="0"/>
              <a:t>В) </a:t>
            </a:r>
            <a:r>
              <a:rPr lang="bg-BG" sz="2800" dirty="0" smtClean="0"/>
              <a:t>частноутвърдително</a:t>
            </a:r>
            <a:r>
              <a:rPr lang="bg-BG" sz="2800" dirty="0"/>
              <a:t>	</a:t>
            </a:r>
            <a:r>
              <a:rPr lang="bg-BG" sz="2800" dirty="0" smtClean="0"/>
              <a:t>	Г</a:t>
            </a:r>
            <a:r>
              <a:rPr lang="bg-BG" sz="2800" dirty="0"/>
              <a:t>) частноотрицателно</a:t>
            </a:r>
          </a:p>
          <a:p>
            <a:pPr lvl="0"/>
            <a:r>
              <a:rPr lang="bg-BG" sz="2800" b="1" dirty="0"/>
              <a:t>В съждението „Някои творци са публични личности” са разпределени</a:t>
            </a:r>
            <a:r>
              <a:rPr lang="bg-BG" sz="2800" b="1" dirty="0" smtClean="0"/>
              <a:t>:</a:t>
            </a:r>
            <a:r>
              <a:rPr lang="bg-BG" sz="2800" b="1" dirty="0"/>
              <a:t> </a:t>
            </a:r>
            <a:endParaRPr lang="bg-BG" sz="2800" dirty="0" smtClean="0"/>
          </a:p>
          <a:p>
            <a:pPr>
              <a:buNone/>
            </a:pPr>
            <a:r>
              <a:rPr lang="bg-BG" sz="2800" dirty="0" smtClean="0"/>
              <a:t>А) както субектния, така и предикатния термини</a:t>
            </a:r>
          </a:p>
          <a:p>
            <a:pPr>
              <a:buNone/>
            </a:pPr>
            <a:r>
              <a:rPr lang="bg-BG" sz="2800" dirty="0" smtClean="0"/>
              <a:t>Б</a:t>
            </a:r>
            <a:r>
              <a:rPr lang="bg-BG" sz="2800" dirty="0"/>
              <a:t>) нито субектния, нито предикатния термини</a:t>
            </a:r>
          </a:p>
          <a:p>
            <a:pPr>
              <a:buNone/>
            </a:pPr>
            <a:r>
              <a:rPr lang="bg-BG" sz="2800" dirty="0"/>
              <a:t>В) само субектният термин, но не и предикатния</a:t>
            </a:r>
          </a:p>
          <a:p>
            <a:pPr>
              <a:buNone/>
            </a:pPr>
            <a:r>
              <a:rPr lang="bg-BG" sz="2800" dirty="0"/>
              <a:t>Г) само предикатният термин, но не и субектния</a:t>
            </a:r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bg-BG" dirty="0" smtClean="0"/>
              <a:t>Примерни задачи за казус: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589240"/>
          </a:xfrm>
        </p:spPr>
        <p:txBody>
          <a:bodyPr>
            <a:normAutofit fontScale="85000" lnSpcReduction="10000"/>
          </a:bodyPr>
          <a:lstStyle/>
          <a:p>
            <a:pPr lvl="0">
              <a:spcAft>
                <a:spcPts val="1000"/>
              </a:spcAft>
            </a:pPr>
            <a:r>
              <a:rPr lang="bg-BG" b="1" dirty="0"/>
              <a:t>Променете количеството, но не и качеството на следните твърдения</a:t>
            </a:r>
            <a:r>
              <a:rPr lang="bg-BG" b="1" dirty="0" smtClean="0"/>
              <a:t>:</a:t>
            </a:r>
            <a:r>
              <a:rPr lang="bg-BG" b="1" dirty="0"/>
              <a:t> </a:t>
            </a:r>
            <a:endParaRPr lang="bg-BG" dirty="0"/>
          </a:p>
          <a:p>
            <a:pPr>
              <a:spcAft>
                <a:spcPts val="1000"/>
              </a:spcAft>
              <a:buNone/>
            </a:pPr>
            <a:r>
              <a:rPr lang="bg-BG" dirty="0" smtClean="0"/>
              <a:t>„Някои </a:t>
            </a:r>
            <a:r>
              <a:rPr lang="bg-BG" dirty="0"/>
              <a:t>писатели са известни личности, чийто произведения влияят върху общественото мнение.”</a:t>
            </a:r>
          </a:p>
          <a:p>
            <a:pPr>
              <a:spcAft>
                <a:spcPts val="1000"/>
              </a:spcAft>
              <a:buNone/>
            </a:pPr>
            <a:r>
              <a:rPr lang="bg-BG" dirty="0" smtClean="0"/>
              <a:t>„Всички </a:t>
            </a:r>
            <a:r>
              <a:rPr lang="bg-BG" dirty="0"/>
              <a:t>невнимателни шофьори са заплаха за пешеходците.”</a:t>
            </a:r>
          </a:p>
          <a:p>
            <a:pPr>
              <a:spcAft>
                <a:spcPts val="1000"/>
              </a:spcAft>
              <a:buNone/>
            </a:pPr>
            <a:r>
              <a:rPr lang="bg-BG" dirty="0" smtClean="0"/>
              <a:t>„Всички </a:t>
            </a:r>
            <a:r>
              <a:rPr lang="bg-BG" dirty="0"/>
              <a:t>философи, чийто трудове са променили обществените порядки, са били непризнати в своята епоха.”</a:t>
            </a:r>
          </a:p>
          <a:p>
            <a:pPr>
              <a:spcAft>
                <a:spcPts val="1000"/>
              </a:spcAft>
              <a:buNone/>
            </a:pPr>
            <a:r>
              <a:rPr lang="bg-BG" dirty="0" smtClean="0"/>
              <a:t>„Някои </a:t>
            </a:r>
            <a:r>
              <a:rPr lang="bg-BG" dirty="0"/>
              <a:t>аматьори имат по-добри физически данни и постигат по-високи резултати от професионалните спортисти.”</a:t>
            </a:r>
          </a:p>
          <a:p>
            <a:pPr>
              <a:spcAft>
                <a:spcPts val="1000"/>
              </a:spcAft>
            </a:pPr>
            <a:endParaRPr lang="bg-BG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Примерни задачи за казус: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pPr lvl="0">
              <a:spcAft>
                <a:spcPts val="600"/>
              </a:spcAft>
              <a:buNone/>
            </a:pPr>
            <a:r>
              <a:rPr lang="bg-BG" b="1" dirty="0"/>
              <a:t>Отнесете всяко от </a:t>
            </a:r>
            <a:r>
              <a:rPr lang="bg-BG" b="1" dirty="0" err="1"/>
              <a:t>долуизброените</a:t>
            </a:r>
            <a:r>
              <a:rPr lang="bg-BG" b="1" dirty="0"/>
              <a:t> съждения към един от четирите вида A, I, E,</a:t>
            </a:r>
            <a:r>
              <a:rPr lang="bg-BG" dirty="0"/>
              <a:t> </a:t>
            </a:r>
            <a:r>
              <a:rPr lang="bg-BG" b="1" dirty="0"/>
              <a:t>O:</a:t>
            </a:r>
            <a:endParaRPr lang="bg-BG" dirty="0"/>
          </a:p>
          <a:p>
            <a:pPr>
              <a:spcAft>
                <a:spcPts val="600"/>
              </a:spcAft>
              <a:buNone/>
            </a:pPr>
            <a:r>
              <a:rPr lang="bg-BG" dirty="0"/>
              <a:t>	„Не всеки политик е честен.”</a:t>
            </a:r>
          </a:p>
          <a:p>
            <a:pPr>
              <a:spcAft>
                <a:spcPts val="600"/>
              </a:spcAft>
              <a:buNone/>
            </a:pPr>
            <a:r>
              <a:rPr lang="bg-BG" dirty="0"/>
              <a:t>	„Китовете са бозайници.”</a:t>
            </a:r>
          </a:p>
          <a:p>
            <a:pPr>
              <a:spcAft>
                <a:spcPts val="600"/>
              </a:spcAft>
              <a:buNone/>
            </a:pPr>
            <a:r>
              <a:rPr lang="bg-BG" dirty="0"/>
              <a:t>	„Няма кучета без опашки.”</a:t>
            </a:r>
          </a:p>
          <a:p>
            <a:pPr>
              <a:spcAft>
                <a:spcPts val="600"/>
              </a:spcAft>
              <a:buNone/>
            </a:pPr>
            <a:r>
              <a:rPr lang="bg-BG" dirty="0" smtClean="0"/>
              <a:t>	„</a:t>
            </a:r>
            <a:r>
              <a:rPr lang="bg-BG" dirty="0"/>
              <a:t>Има и морални хора.”</a:t>
            </a:r>
          </a:p>
          <a:p>
            <a:pPr>
              <a:spcAft>
                <a:spcPts val="600"/>
              </a:spcAft>
              <a:buNone/>
            </a:pPr>
            <a:r>
              <a:rPr lang="bg-BG" dirty="0" smtClean="0"/>
              <a:t>	„</a:t>
            </a:r>
            <a:r>
              <a:rPr lang="bg-BG" dirty="0"/>
              <a:t>Няма смъртни богове.”</a:t>
            </a:r>
          </a:p>
          <a:p>
            <a:pPr>
              <a:spcAft>
                <a:spcPts val="600"/>
              </a:spcAft>
            </a:pPr>
            <a:endParaRPr lang="bg-BG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b="1" dirty="0" smtClean="0"/>
              <a:t>Твърдение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Дефиниция – твърденията са изречения, които са или истинни или неистинни.</a:t>
            </a:r>
          </a:p>
          <a:p>
            <a:pPr>
              <a:buNone/>
            </a:pPr>
            <a:r>
              <a:rPr lang="bg-BG" sz="2400" dirty="0" smtClean="0"/>
              <a:t>Примери за твърдения:</a:t>
            </a:r>
          </a:p>
          <a:p>
            <a:pPr>
              <a:buNone/>
            </a:pPr>
            <a:r>
              <a:rPr lang="bg-BG" sz="2400" dirty="0"/>
              <a:t>	</a:t>
            </a:r>
            <a:r>
              <a:rPr lang="bg-BG" sz="2400" dirty="0" smtClean="0"/>
              <a:t>	“Петър е студент”</a:t>
            </a:r>
          </a:p>
          <a:p>
            <a:pPr>
              <a:buNone/>
            </a:pPr>
            <a:r>
              <a:rPr lang="bg-BG" sz="2400" dirty="0"/>
              <a:t>	</a:t>
            </a:r>
            <a:r>
              <a:rPr lang="bg-BG" sz="2400" dirty="0" smtClean="0"/>
              <a:t>	“Делфините не са риби”</a:t>
            </a:r>
          </a:p>
          <a:p>
            <a:pPr>
              <a:buNone/>
            </a:pPr>
            <a:r>
              <a:rPr lang="bg-BG" sz="2400" dirty="0" smtClean="0"/>
              <a:t>Примери за изречения, които не са твърдения:</a:t>
            </a:r>
          </a:p>
          <a:p>
            <a:pPr>
              <a:buNone/>
            </a:pPr>
            <a:r>
              <a:rPr lang="bg-BG" sz="2400" dirty="0"/>
              <a:t>	</a:t>
            </a:r>
            <a:r>
              <a:rPr lang="bg-BG" sz="2400" dirty="0" smtClean="0"/>
              <a:t>	“Да живее България!”</a:t>
            </a:r>
          </a:p>
          <a:p>
            <a:pPr>
              <a:buNone/>
            </a:pPr>
            <a:r>
              <a:rPr lang="bg-BG" sz="2400" dirty="0"/>
              <a:t>	</a:t>
            </a:r>
            <a:r>
              <a:rPr lang="bg-BG" sz="2400" dirty="0" smtClean="0"/>
              <a:t>	“Колко е часа?”</a:t>
            </a:r>
          </a:p>
          <a:p>
            <a:pPr>
              <a:buNone/>
            </a:pPr>
            <a:r>
              <a:rPr lang="bg-BG" sz="2400" dirty="0"/>
              <a:t>	</a:t>
            </a:r>
            <a:r>
              <a:rPr lang="bg-BG" sz="2400" dirty="0" smtClean="0"/>
              <a:t>	“Затвори врата!”</a:t>
            </a:r>
            <a:endParaRPr lang="bg-BG" sz="24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/>
              <a:t>Същност и структура на категоричните твърдения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3"/>
          </a:xfrm>
        </p:spPr>
        <p:txBody>
          <a:bodyPr>
            <a:normAutofit/>
          </a:bodyPr>
          <a:lstStyle/>
          <a:p>
            <a:r>
              <a:rPr lang="bg-BG" dirty="0" smtClean="0"/>
              <a:t>Дефиниция – категоричните твърдения са тези твърдения, в които един термин се утвърждава или отрича за друг термин.</a:t>
            </a:r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r>
              <a:rPr lang="bg-BG" dirty="0" smtClean="0"/>
              <a:t>“</a:t>
            </a:r>
            <a:r>
              <a:rPr lang="bg-BG" u="sng" dirty="0" smtClean="0"/>
              <a:t>Металите</a:t>
            </a:r>
            <a:r>
              <a:rPr lang="bg-BG" dirty="0" smtClean="0"/>
              <a:t> са </a:t>
            </a:r>
            <a:r>
              <a:rPr lang="bg-BG" u="sng" dirty="0" smtClean="0"/>
              <a:t>електропроводими</a:t>
            </a:r>
            <a:r>
              <a:rPr lang="bg-BG" dirty="0" smtClean="0"/>
              <a:t>”</a:t>
            </a:r>
          </a:p>
          <a:p>
            <a:pPr>
              <a:buNone/>
            </a:pPr>
            <a:r>
              <a:rPr lang="bg-BG" sz="2400" dirty="0" smtClean="0"/>
              <a:t>         субект			предикат</a:t>
            </a:r>
          </a:p>
          <a:p>
            <a:pPr>
              <a:buNone/>
            </a:pPr>
            <a:r>
              <a:rPr lang="bg-BG" dirty="0" smtClean="0"/>
              <a:t>“</a:t>
            </a:r>
            <a:r>
              <a:rPr lang="bg-BG" u="sng" dirty="0" smtClean="0"/>
              <a:t>Делфините</a:t>
            </a:r>
            <a:r>
              <a:rPr lang="bg-BG" dirty="0" smtClean="0"/>
              <a:t> не са </a:t>
            </a:r>
            <a:r>
              <a:rPr lang="bg-BG" u="sng" dirty="0" smtClean="0"/>
              <a:t>риби</a:t>
            </a:r>
            <a:r>
              <a:rPr lang="bg-BG" dirty="0" smtClean="0"/>
              <a:t>”</a:t>
            </a:r>
          </a:p>
          <a:p>
            <a:pPr>
              <a:buNone/>
            </a:pPr>
            <a:r>
              <a:rPr lang="bg-BG" sz="2400" dirty="0" smtClean="0"/>
              <a:t>         субект		    предикат</a:t>
            </a:r>
          </a:p>
          <a:p>
            <a:pPr>
              <a:buNone/>
            </a:pPr>
            <a:endParaRPr lang="bg-BG" sz="2400" dirty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/>
          </a:p>
          <a:p>
            <a:pPr>
              <a:buNone/>
            </a:pPr>
            <a:endParaRPr lang="bg-BG" dirty="0" smtClean="0"/>
          </a:p>
          <a:p>
            <a:endParaRPr lang="bg-BG" dirty="0" smtClean="0"/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0"/>
            <a:ext cx="8568952" cy="6669360"/>
          </a:xfrm>
        </p:spPr>
        <p:txBody>
          <a:bodyPr>
            <a:normAutofit lnSpcReduction="10000"/>
          </a:bodyPr>
          <a:lstStyle/>
          <a:p>
            <a:pPr algn="ctr"/>
            <a:r>
              <a:rPr lang="bg-BG" dirty="0" smtClean="0"/>
              <a:t>Обща структура на категоричните твърдения: </a:t>
            </a:r>
            <a:r>
              <a:rPr lang="en-US" sz="4000" dirty="0" smtClean="0"/>
              <a:t>S – P</a:t>
            </a:r>
          </a:p>
          <a:p>
            <a:pPr>
              <a:buNone/>
            </a:pPr>
            <a:r>
              <a:rPr lang="en-US" dirty="0" smtClean="0"/>
              <a:t>S</a:t>
            </a:r>
            <a:r>
              <a:rPr lang="bg-BG" dirty="0" smtClean="0"/>
              <a:t> </a:t>
            </a:r>
            <a:r>
              <a:rPr lang="en-US" dirty="0" smtClean="0"/>
              <a:t>(</a:t>
            </a:r>
            <a:r>
              <a:rPr lang="bg-BG" dirty="0" smtClean="0"/>
              <a:t>субект) – Терминът, за който се утвърждава или отрича нещо.</a:t>
            </a:r>
          </a:p>
          <a:p>
            <a:pPr>
              <a:buNone/>
            </a:pPr>
            <a:r>
              <a:rPr lang="en-US" dirty="0" smtClean="0"/>
              <a:t>P </a:t>
            </a:r>
            <a:r>
              <a:rPr lang="bg-BG" dirty="0" smtClean="0"/>
              <a:t>(предикат) – Терминът, който се утвърждава или отрича за субекта.</a:t>
            </a:r>
            <a:endParaRPr lang="en-US" dirty="0" smtClean="0"/>
          </a:p>
          <a:p>
            <a:pPr>
              <a:buNone/>
            </a:pPr>
            <a:endParaRPr lang="bg-BG" dirty="0" smtClean="0"/>
          </a:p>
          <a:p>
            <a:pPr algn="ctr">
              <a:buNone/>
            </a:pPr>
            <a:r>
              <a:rPr lang="bg-BG" dirty="0" smtClean="0"/>
              <a:t>	“Всички </a:t>
            </a:r>
            <a:r>
              <a:rPr lang="bg-BG" u="sng" dirty="0" smtClean="0"/>
              <a:t>хора</a:t>
            </a:r>
            <a:r>
              <a:rPr lang="bg-BG" dirty="0" smtClean="0"/>
              <a:t> са </a:t>
            </a:r>
            <a:r>
              <a:rPr lang="bg-BG" u="sng" dirty="0" smtClean="0"/>
              <a:t>смъртни</a:t>
            </a:r>
            <a:r>
              <a:rPr lang="bg-BG" dirty="0" smtClean="0"/>
              <a:t>”</a:t>
            </a:r>
          </a:p>
          <a:p>
            <a:pPr>
              <a:buNone/>
            </a:pPr>
            <a:r>
              <a:rPr lang="bg-BG" dirty="0"/>
              <a:t>	</a:t>
            </a:r>
            <a:r>
              <a:rPr lang="bg-BG" dirty="0" smtClean="0"/>
              <a:t>				</a:t>
            </a:r>
            <a:r>
              <a:rPr lang="en-US" dirty="0" smtClean="0"/>
              <a:t>   S	  – 	 P</a:t>
            </a:r>
            <a:endParaRPr lang="bg-BG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	</a:t>
            </a:r>
            <a:r>
              <a:rPr lang="bg-BG" dirty="0" smtClean="0"/>
              <a:t>“</a:t>
            </a:r>
            <a:r>
              <a:rPr lang="bg-BG" u="sng" dirty="0" smtClean="0"/>
              <a:t>Петър</a:t>
            </a:r>
            <a:r>
              <a:rPr lang="bg-BG" dirty="0" smtClean="0"/>
              <a:t> не е </a:t>
            </a:r>
            <a:r>
              <a:rPr lang="bg-BG" u="sng" dirty="0" smtClean="0"/>
              <a:t>нахален</a:t>
            </a:r>
            <a:r>
              <a:rPr lang="bg-BG" dirty="0" smtClean="0"/>
              <a:t>”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	       S	        –  	P</a:t>
            </a:r>
            <a:endParaRPr lang="bg-BG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u="sng" dirty="0" smtClean="0"/>
              <a:t>Деление по качество на твърденията</a:t>
            </a:r>
            <a:endParaRPr lang="bg-BG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>
              <a:buNone/>
            </a:pPr>
            <a:r>
              <a:rPr lang="bg-BG" u="sng" dirty="0" smtClean="0"/>
              <a:t>Утвърдителни</a:t>
            </a:r>
            <a:r>
              <a:rPr lang="bg-BG" dirty="0" smtClean="0"/>
              <a:t> – </a:t>
            </a:r>
            <a:r>
              <a:rPr lang="bg-BG" dirty="0"/>
              <a:t>п</a:t>
            </a:r>
            <a:r>
              <a:rPr lang="bg-BG" dirty="0" smtClean="0"/>
              <a:t>редикатът се утвърждава за субекта</a:t>
            </a:r>
          </a:p>
          <a:p>
            <a:pPr algn="ctr">
              <a:buNone/>
            </a:pPr>
            <a:r>
              <a:rPr lang="bg-BG" sz="2800" dirty="0" smtClean="0"/>
              <a:t>“Някой хора </a:t>
            </a:r>
            <a:r>
              <a:rPr lang="bg-BG" sz="2800" u="sng" dirty="0" smtClean="0"/>
              <a:t>са</a:t>
            </a:r>
            <a:r>
              <a:rPr lang="bg-BG" sz="2800" dirty="0" smtClean="0"/>
              <a:t> благородни”</a:t>
            </a:r>
          </a:p>
          <a:p>
            <a:pPr algn="ctr">
              <a:spcAft>
                <a:spcPts val="1200"/>
              </a:spcAft>
              <a:buNone/>
            </a:pPr>
            <a:r>
              <a:rPr lang="bg-BG" sz="2800" dirty="0" smtClean="0"/>
              <a:t>“Сократ </a:t>
            </a:r>
            <a:r>
              <a:rPr lang="bg-BG" sz="2800" u="sng" dirty="0" smtClean="0"/>
              <a:t>е</a:t>
            </a:r>
            <a:r>
              <a:rPr lang="bg-BG" sz="2800" dirty="0" smtClean="0"/>
              <a:t> човек”</a:t>
            </a:r>
          </a:p>
          <a:p>
            <a:pPr>
              <a:buNone/>
            </a:pPr>
            <a:r>
              <a:rPr lang="bg-BG" u="sng" dirty="0" smtClean="0"/>
              <a:t>Отрицателни</a:t>
            </a:r>
            <a:r>
              <a:rPr lang="bg-BG" dirty="0" smtClean="0"/>
              <a:t> – предикатът се отрича са субекта</a:t>
            </a:r>
          </a:p>
          <a:p>
            <a:pPr algn="ctr">
              <a:buNone/>
            </a:pPr>
            <a:r>
              <a:rPr lang="bg-BG" dirty="0" smtClean="0"/>
              <a:t>“Някой хора </a:t>
            </a:r>
            <a:r>
              <a:rPr lang="bg-BG" u="sng" dirty="0" smtClean="0"/>
              <a:t>не са</a:t>
            </a:r>
            <a:r>
              <a:rPr lang="bg-BG" dirty="0" smtClean="0"/>
              <a:t> благородни”</a:t>
            </a:r>
          </a:p>
          <a:p>
            <a:pPr algn="ctr">
              <a:buNone/>
            </a:pPr>
            <a:r>
              <a:rPr lang="bg-BG" dirty="0" smtClean="0"/>
              <a:t>“Сократ </a:t>
            </a:r>
            <a:r>
              <a:rPr lang="bg-BG" u="sng" dirty="0" smtClean="0"/>
              <a:t>не е</a:t>
            </a:r>
            <a:r>
              <a:rPr lang="bg-BG" dirty="0" smtClean="0"/>
              <a:t> красив”</a:t>
            </a:r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bg-BG" sz="3200" u="sng" dirty="0" smtClean="0"/>
              <a:t>Деление по количество на твърденията</a:t>
            </a:r>
            <a:endParaRPr lang="bg-BG"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/>
          </a:bodyPr>
          <a:lstStyle/>
          <a:p>
            <a:r>
              <a:rPr lang="bg-BG" u="sng" dirty="0" smtClean="0"/>
              <a:t>Общи</a:t>
            </a:r>
            <a:r>
              <a:rPr lang="bg-BG" dirty="0" smtClean="0"/>
              <a:t> – предикатът се утвърждава или отрича за целия обем на субекта.</a:t>
            </a:r>
          </a:p>
          <a:p>
            <a:pPr algn="ctr">
              <a:buNone/>
            </a:pPr>
            <a:r>
              <a:rPr lang="bg-BG" sz="2800" dirty="0" smtClean="0"/>
              <a:t>“Всеки човек е благороден.”</a:t>
            </a:r>
            <a:endParaRPr lang="en-US" sz="2800" dirty="0" smtClean="0"/>
          </a:p>
          <a:p>
            <a:pPr algn="ctr">
              <a:buNone/>
            </a:pPr>
            <a:r>
              <a:rPr lang="en-US" sz="2800" dirty="0" smtClean="0"/>
              <a:t>“</a:t>
            </a:r>
            <a:r>
              <a:rPr lang="bg-BG" sz="2800" dirty="0" smtClean="0"/>
              <a:t>Нито един човек не е безгрешен”</a:t>
            </a:r>
          </a:p>
          <a:p>
            <a:pPr algn="ctr">
              <a:buNone/>
            </a:pPr>
            <a:r>
              <a:rPr lang="bg-BG" sz="2800" dirty="0" smtClean="0"/>
              <a:t>“Сократ е философ”</a:t>
            </a:r>
          </a:p>
          <a:p>
            <a:r>
              <a:rPr lang="bg-BG" u="sng" dirty="0" smtClean="0"/>
              <a:t>Частни</a:t>
            </a:r>
            <a:r>
              <a:rPr lang="bg-BG" dirty="0" smtClean="0"/>
              <a:t> – предикатът се утвърждава или отрича за част от обема на субекта.</a:t>
            </a:r>
          </a:p>
          <a:p>
            <a:pPr algn="ctr">
              <a:buNone/>
            </a:pPr>
            <a:r>
              <a:rPr lang="bg-BG" sz="2800" dirty="0" smtClean="0"/>
              <a:t>“Някой хора са благородни.”</a:t>
            </a:r>
            <a:endParaRPr lang="en-US" sz="2800" dirty="0" smtClean="0"/>
          </a:p>
          <a:p>
            <a:pPr algn="ctr">
              <a:buNone/>
            </a:pPr>
            <a:r>
              <a:rPr lang="en-US" sz="2800" dirty="0" smtClean="0"/>
              <a:t>“</a:t>
            </a:r>
            <a:r>
              <a:rPr lang="bg-BG" sz="2800" dirty="0" smtClean="0"/>
              <a:t>Някой хора не са безгрешни”</a:t>
            </a:r>
          </a:p>
          <a:p>
            <a:pPr>
              <a:buNone/>
            </a:pPr>
            <a:endParaRPr lang="bg-BG" sz="28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/>
          </a:bodyPr>
          <a:lstStyle/>
          <a:p>
            <a:r>
              <a:rPr lang="bg-BG" sz="3200" u="sng" dirty="0" smtClean="0"/>
              <a:t>Обединена класификация по количество и качество на твърденията</a:t>
            </a:r>
            <a:endParaRPr lang="bg-BG"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363272" cy="5400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bg-BG" u="sng" dirty="0" smtClean="0"/>
              <a:t>Общо-утвърдителни</a:t>
            </a:r>
            <a:r>
              <a:rPr lang="bg-BG" dirty="0" smtClean="0"/>
              <a:t>: “Всяко </a:t>
            </a:r>
            <a:r>
              <a:rPr lang="en-US" dirty="0" smtClean="0"/>
              <a:t>S</a:t>
            </a:r>
            <a:r>
              <a:rPr lang="bg-BG" dirty="0" smtClean="0"/>
              <a:t> е </a:t>
            </a:r>
            <a:r>
              <a:rPr lang="en-US" dirty="0" smtClean="0"/>
              <a:t>P” (</a:t>
            </a:r>
            <a:r>
              <a:rPr lang="en-US" dirty="0" err="1" smtClean="0"/>
              <a:t>SaP</a:t>
            </a:r>
            <a:r>
              <a:rPr lang="en-US" dirty="0" smtClean="0"/>
              <a:t>)</a:t>
            </a:r>
          </a:p>
          <a:p>
            <a:pPr>
              <a:spcAft>
                <a:spcPts val="1200"/>
              </a:spcAft>
              <a:buNone/>
            </a:pPr>
            <a:r>
              <a:rPr lang="en-US" sz="2800" dirty="0" smtClean="0"/>
              <a:t>“</a:t>
            </a:r>
            <a:r>
              <a:rPr lang="bg-BG" sz="2800" dirty="0" smtClean="0"/>
              <a:t>Всеки човек е смъртен”, “Сократ е човек”</a:t>
            </a:r>
            <a:endParaRPr lang="en-US" sz="2800" dirty="0"/>
          </a:p>
          <a:p>
            <a:pPr>
              <a:buNone/>
            </a:pPr>
            <a:r>
              <a:rPr lang="bg-BG" u="sng" dirty="0" smtClean="0"/>
              <a:t>Общо-отрицателни:</a:t>
            </a:r>
            <a:r>
              <a:rPr lang="bg-BG" dirty="0" smtClean="0"/>
              <a:t> “Нито едно </a:t>
            </a:r>
            <a:r>
              <a:rPr lang="en-US" dirty="0" smtClean="0"/>
              <a:t>S </a:t>
            </a:r>
            <a:r>
              <a:rPr lang="bg-BG" dirty="0" smtClean="0"/>
              <a:t>не е </a:t>
            </a:r>
            <a:r>
              <a:rPr lang="en-US" dirty="0" smtClean="0"/>
              <a:t>P” (</a:t>
            </a:r>
            <a:r>
              <a:rPr lang="en-US" dirty="0" err="1" smtClean="0"/>
              <a:t>SeP</a:t>
            </a:r>
            <a:r>
              <a:rPr lang="en-US" dirty="0" smtClean="0"/>
              <a:t>)</a:t>
            </a:r>
          </a:p>
          <a:p>
            <a:pPr>
              <a:spcAft>
                <a:spcPts val="1200"/>
              </a:spcAft>
              <a:buNone/>
            </a:pPr>
            <a:r>
              <a:rPr lang="bg-BG" sz="2800" dirty="0" smtClean="0"/>
              <a:t>“Нито един човек не бог”, “Сократ не е алчен”</a:t>
            </a:r>
            <a:endParaRPr lang="en-US" sz="2800" dirty="0"/>
          </a:p>
          <a:p>
            <a:pPr>
              <a:buNone/>
            </a:pPr>
            <a:r>
              <a:rPr lang="bg-BG" u="sng" dirty="0" smtClean="0"/>
              <a:t>Частно-утвърдителни</a:t>
            </a:r>
            <a:r>
              <a:rPr lang="bg-BG" dirty="0" smtClean="0"/>
              <a:t>: “Някои </a:t>
            </a:r>
            <a:r>
              <a:rPr lang="en-US" dirty="0" smtClean="0"/>
              <a:t>S </a:t>
            </a:r>
            <a:r>
              <a:rPr lang="bg-BG" dirty="0" smtClean="0"/>
              <a:t>са Р” (</a:t>
            </a:r>
            <a:r>
              <a:rPr lang="en-US" dirty="0" err="1" smtClean="0"/>
              <a:t>SiP</a:t>
            </a:r>
            <a:r>
              <a:rPr lang="en-US" dirty="0" smtClean="0"/>
              <a:t>)</a:t>
            </a:r>
          </a:p>
          <a:p>
            <a:pPr>
              <a:spcAft>
                <a:spcPts val="1200"/>
              </a:spcAft>
              <a:buNone/>
            </a:pPr>
            <a:r>
              <a:rPr lang="bg-BG" dirty="0" smtClean="0"/>
              <a:t>“Някои хора са безстрашни” </a:t>
            </a:r>
            <a:r>
              <a:rPr lang="bg-BG" sz="2400" dirty="0" smtClean="0"/>
              <a:t>(“Някой” = “Поне един”)</a:t>
            </a:r>
            <a:endParaRPr lang="en-US" sz="2400" dirty="0"/>
          </a:p>
          <a:p>
            <a:pPr>
              <a:buNone/>
            </a:pPr>
            <a:r>
              <a:rPr lang="bg-BG" u="sng" dirty="0" smtClean="0"/>
              <a:t>Частно-отрицателни</a:t>
            </a:r>
            <a:r>
              <a:rPr lang="bg-BG" dirty="0" smtClean="0"/>
              <a:t>: “Някои </a:t>
            </a:r>
            <a:r>
              <a:rPr lang="en-US" dirty="0" smtClean="0"/>
              <a:t>S </a:t>
            </a:r>
            <a:r>
              <a:rPr lang="bg-BG" dirty="0" smtClean="0"/>
              <a:t>не са </a:t>
            </a:r>
            <a:r>
              <a:rPr lang="en-US" dirty="0" smtClean="0"/>
              <a:t>P</a:t>
            </a:r>
            <a:r>
              <a:rPr lang="bg-BG" dirty="0" smtClean="0"/>
              <a:t>” (</a:t>
            </a:r>
            <a:r>
              <a:rPr lang="en-US" dirty="0" err="1" smtClean="0"/>
              <a:t>SoP</a:t>
            </a:r>
            <a:r>
              <a:rPr lang="en-US" dirty="0" smtClean="0"/>
              <a:t>)</a:t>
            </a:r>
            <a:endParaRPr lang="bg-BG" dirty="0" smtClean="0"/>
          </a:p>
          <a:p>
            <a:pPr>
              <a:buNone/>
            </a:pPr>
            <a:r>
              <a:rPr lang="bg-BG" dirty="0" smtClean="0"/>
              <a:t>“Някои </a:t>
            </a:r>
            <a:r>
              <a:rPr lang="bg-BG" smtClean="0"/>
              <a:t>попове </a:t>
            </a:r>
            <a:r>
              <a:rPr lang="bg-BG" smtClean="0"/>
              <a:t>не </a:t>
            </a:r>
            <a:r>
              <a:rPr lang="bg-BG" smtClean="0"/>
              <a:t>са </a:t>
            </a:r>
            <a:r>
              <a:rPr lang="bg-BG" dirty="0" smtClean="0"/>
              <a:t>алчни” </a:t>
            </a:r>
            <a:r>
              <a:rPr lang="bg-BG" sz="2800" dirty="0" smtClean="0"/>
              <a:t>(“Някой” = “Поне един”)</a:t>
            </a:r>
            <a:endParaRPr lang="en-US" sz="2800" dirty="0" smtClean="0"/>
          </a:p>
          <a:p>
            <a:pPr>
              <a:buNone/>
            </a:pPr>
            <a:endParaRPr lang="en-US" u="sng" dirty="0"/>
          </a:p>
          <a:p>
            <a:pPr>
              <a:buNone/>
            </a:pPr>
            <a:endParaRPr lang="bg-BG" u="sng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419872" y="260648"/>
            <a:ext cx="1584176" cy="151216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" name="Oval 2"/>
          <p:cNvSpPr/>
          <p:nvPr/>
        </p:nvSpPr>
        <p:spPr>
          <a:xfrm>
            <a:off x="3563888" y="692696"/>
            <a:ext cx="648072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4" name="TextBox 3"/>
          <p:cNvSpPr txBox="1"/>
          <p:nvPr/>
        </p:nvSpPr>
        <p:spPr>
          <a:xfrm>
            <a:off x="3563888" y="836712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S        P</a:t>
            </a:r>
            <a:endParaRPr lang="bg-BG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764704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/>
              <a:t>Всяко </a:t>
            </a:r>
            <a:r>
              <a:rPr lang="en-US" sz="2800" dirty="0" smtClean="0"/>
              <a:t>S e P</a:t>
            </a:r>
            <a:endParaRPr lang="bg-BG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51520" y="2348880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/>
              <a:t>Нито едно </a:t>
            </a:r>
            <a:r>
              <a:rPr lang="en-US" sz="2800" dirty="0" smtClean="0"/>
              <a:t>S</a:t>
            </a:r>
            <a:r>
              <a:rPr lang="bg-BG" sz="2800" dirty="0" smtClean="0"/>
              <a:t> не е </a:t>
            </a:r>
            <a:r>
              <a:rPr lang="en-US" sz="2800" dirty="0" smtClean="0"/>
              <a:t>P</a:t>
            </a:r>
            <a:endParaRPr lang="bg-BG" sz="2800" dirty="0"/>
          </a:p>
        </p:txBody>
      </p:sp>
      <p:sp>
        <p:nvSpPr>
          <p:cNvPr id="10" name="Oval 9"/>
          <p:cNvSpPr/>
          <p:nvPr/>
        </p:nvSpPr>
        <p:spPr>
          <a:xfrm>
            <a:off x="4283968" y="2204864"/>
            <a:ext cx="1008112" cy="9361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1" name="Oval 10"/>
          <p:cNvSpPr/>
          <p:nvPr/>
        </p:nvSpPr>
        <p:spPr>
          <a:xfrm>
            <a:off x="5508104" y="2204864"/>
            <a:ext cx="1008112" cy="9361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2" name="TextBox 11"/>
          <p:cNvSpPr txBox="1"/>
          <p:nvPr/>
        </p:nvSpPr>
        <p:spPr>
          <a:xfrm>
            <a:off x="4644008" y="2348880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</a:t>
            </a:r>
            <a:endParaRPr lang="bg-BG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211960" y="5733256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</a:t>
            </a:r>
            <a:endParaRPr lang="bg-BG" sz="2400" dirty="0"/>
          </a:p>
        </p:txBody>
      </p:sp>
      <p:sp>
        <p:nvSpPr>
          <p:cNvPr id="14" name="Oval 13"/>
          <p:cNvSpPr/>
          <p:nvPr/>
        </p:nvSpPr>
        <p:spPr>
          <a:xfrm>
            <a:off x="6516216" y="332656"/>
            <a:ext cx="1202432" cy="12024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5" name="TextBox 14"/>
          <p:cNvSpPr txBox="1"/>
          <p:nvPr/>
        </p:nvSpPr>
        <p:spPr>
          <a:xfrm>
            <a:off x="6804248" y="69269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S, P</a:t>
            </a:r>
            <a:endParaRPr lang="bg-BG" sz="2400" dirty="0"/>
          </a:p>
        </p:txBody>
      </p:sp>
      <p:sp>
        <p:nvSpPr>
          <p:cNvPr id="16" name="Rectangle 15"/>
          <p:cNvSpPr/>
          <p:nvPr/>
        </p:nvSpPr>
        <p:spPr>
          <a:xfrm>
            <a:off x="3059832" y="188640"/>
            <a:ext cx="2376264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7" name="Rectangle 16"/>
          <p:cNvSpPr/>
          <p:nvPr/>
        </p:nvSpPr>
        <p:spPr>
          <a:xfrm>
            <a:off x="6084168" y="188640"/>
            <a:ext cx="2232248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8" name="Oval 17"/>
          <p:cNvSpPr/>
          <p:nvPr/>
        </p:nvSpPr>
        <p:spPr>
          <a:xfrm>
            <a:off x="2699792" y="4077072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9" name="Oval 18"/>
          <p:cNvSpPr/>
          <p:nvPr/>
        </p:nvSpPr>
        <p:spPr>
          <a:xfrm>
            <a:off x="3203848" y="4077072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0" name="Oval 19"/>
          <p:cNvSpPr/>
          <p:nvPr/>
        </p:nvSpPr>
        <p:spPr>
          <a:xfrm>
            <a:off x="4860032" y="4005064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1" name="Oval 20"/>
          <p:cNvSpPr/>
          <p:nvPr/>
        </p:nvSpPr>
        <p:spPr>
          <a:xfrm>
            <a:off x="4716016" y="3789040"/>
            <a:ext cx="1440160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2" name="Oval 21"/>
          <p:cNvSpPr/>
          <p:nvPr/>
        </p:nvSpPr>
        <p:spPr>
          <a:xfrm>
            <a:off x="7020272" y="3717032"/>
            <a:ext cx="1512168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3" name="Oval 22"/>
          <p:cNvSpPr/>
          <p:nvPr/>
        </p:nvSpPr>
        <p:spPr>
          <a:xfrm>
            <a:off x="7380312" y="3861048"/>
            <a:ext cx="842392" cy="8640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4" name="TextBox 23"/>
          <p:cNvSpPr txBox="1"/>
          <p:nvPr/>
        </p:nvSpPr>
        <p:spPr>
          <a:xfrm>
            <a:off x="251520" y="4293096"/>
            <a:ext cx="204389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800" dirty="0" smtClean="0"/>
              <a:t>Някои </a:t>
            </a:r>
            <a:r>
              <a:rPr lang="en-US" sz="2800" dirty="0" smtClean="0"/>
              <a:t>S </a:t>
            </a:r>
            <a:r>
              <a:rPr lang="bg-BG" sz="2800" dirty="0" smtClean="0"/>
              <a:t>са</a:t>
            </a:r>
            <a:r>
              <a:rPr lang="en-US" sz="2800" dirty="0" smtClean="0"/>
              <a:t> P</a:t>
            </a:r>
            <a:endParaRPr lang="bg-BG" sz="2800" dirty="0" smtClean="0"/>
          </a:p>
          <a:p>
            <a:endParaRPr lang="bg-BG" dirty="0"/>
          </a:p>
        </p:txBody>
      </p:sp>
      <p:sp>
        <p:nvSpPr>
          <p:cNvPr id="25" name="TextBox 24"/>
          <p:cNvSpPr txBox="1"/>
          <p:nvPr/>
        </p:nvSpPr>
        <p:spPr>
          <a:xfrm>
            <a:off x="251520" y="5805264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/>
              <a:t>Някои </a:t>
            </a:r>
            <a:r>
              <a:rPr lang="en-US" sz="2800" dirty="0" smtClean="0"/>
              <a:t>S </a:t>
            </a:r>
            <a:r>
              <a:rPr lang="bg-BG" sz="2800" dirty="0" smtClean="0"/>
              <a:t>не са </a:t>
            </a:r>
            <a:r>
              <a:rPr lang="en-US" sz="2800" dirty="0" smtClean="0"/>
              <a:t>P</a:t>
            </a:r>
            <a:endParaRPr lang="bg-BG" sz="2800" dirty="0"/>
          </a:p>
        </p:txBody>
      </p:sp>
      <p:sp>
        <p:nvSpPr>
          <p:cNvPr id="26" name="Oval 25"/>
          <p:cNvSpPr/>
          <p:nvPr/>
        </p:nvSpPr>
        <p:spPr>
          <a:xfrm>
            <a:off x="3275856" y="5517232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7" name="Oval 26"/>
          <p:cNvSpPr/>
          <p:nvPr/>
        </p:nvSpPr>
        <p:spPr>
          <a:xfrm>
            <a:off x="3779912" y="5517232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8" name="Oval 27"/>
          <p:cNvSpPr/>
          <p:nvPr/>
        </p:nvSpPr>
        <p:spPr>
          <a:xfrm>
            <a:off x="5292080" y="5373216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9" name="Oval 28"/>
          <p:cNvSpPr/>
          <p:nvPr/>
        </p:nvSpPr>
        <p:spPr>
          <a:xfrm>
            <a:off x="5436096" y="5517232"/>
            <a:ext cx="720080" cy="7920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0" name="Oval 29"/>
          <p:cNvSpPr/>
          <p:nvPr/>
        </p:nvSpPr>
        <p:spPr>
          <a:xfrm>
            <a:off x="7020272" y="5517232"/>
            <a:ext cx="792088" cy="7920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1" name="Oval 30"/>
          <p:cNvSpPr/>
          <p:nvPr/>
        </p:nvSpPr>
        <p:spPr>
          <a:xfrm>
            <a:off x="7956376" y="5517232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2" name="Rectangle 31"/>
          <p:cNvSpPr/>
          <p:nvPr/>
        </p:nvSpPr>
        <p:spPr>
          <a:xfrm>
            <a:off x="4067944" y="2060848"/>
            <a:ext cx="2592288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3" name="TextBox 32"/>
          <p:cNvSpPr txBox="1"/>
          <p:nvPr/>
        </p:nvSpPr>
        <p:spPr>
          <a:xfrm>
            <a:off x="2771800" y="4293096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</a:t>
            </a:r>
            <a:endParaRPr lang="bg-BG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5076056" y="4221088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</a:t>
            </a:r>
            <a:endParaRPr lang="bg-BG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7092280" y="4221088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</a:t>
            </a:r>
            <a:endParaRPr lang="bg-BG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3635896" y="4365104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</a:t>
            </a:r>
            <a:endParaRPr lang="bg-BG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5796136" y="4149080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</a:t>
            </a:r>
            <a:endParaRPr lang="bg-BG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7668344" y="4005064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</a:t>
            </a:r>
            <a:endParaRPr lang="bg-BG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5868144" y="2420888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</a:t>
            </a:r>
            <a:endParaRPr lang="bg-BG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5652120" y="5733256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</a:t>
            </a:r>
            <a:endParaRPr lang="bg-BG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8244408" y="5661248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</a:t>
            </a:r>
            <a:endParaRPr lang="bg-BG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3419872" y="5733256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</a:t>
            </a:r>
            <a:endParaRPr lang="bg-BG" sz="2400" dirty="0"/>
          </a:p>
        </p:txBody>
      </p:sp>
      <p:sp>
        <p:nvSpPr>
          <p:cNvPr id="49" name="Rectangle 48"/>
          <p:cNvSpPr/>
          <p:nvPr/>
        </p:nvSpPr>
        <p:spPr>
          <a:xfrm>
            <a:off x="2483768" y="3717032"/>
            <a:ext cx="1944216" cy="144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0" name="Rectangle 49"/>
          <p:cNvSpPr/>
          <p:nvPr/>
        </p:nvSpPr>
        <p:spPr>
          <a:xfrm>
            <a:off x="4644008" y="3645024"/>
            <a:ext cx="1872208" cy="1512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1" name="Rectangle 50"/>
          <p:cNvSpPr/>
          <p:nvPr/>
        </p:nvSpPr>
        <p:spPr>
          <a:xfrm>
            <a:off x="6732240" y="3501008"/>
            <a:ext cx="2088232" cy="1728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2" name="Rectangle 51"/>
          <p:cNvSpPr/>
          <p:nvPr/>
        </p:nvSpPr>
        <p:spPr>
          <a:xfrm>
            <a:off x="2915816" y="5445224"/>
            <a:ext cx="1872208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3" name="Rectangle 52"/>
          <p:cNvSpPr/>
          <p:nvPr/>
        </p:nvSpPr>
        <p:spPr>
          <a:xfrm>
            <a:off x="5004048" y="5301208"/>
            <a:ext cx="1728192" cy="13681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4" name="Rectangle 53"/>
          <p:cNvSpPr/>
          <p:nvPr/>
        </p:nvSpPr>
        <p:spPr>
          <a:xfrm>
            <a:off x="6948264" y="5373216"/>
            <a:ext cx="2016224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5" name="TextBox 54"/>
          <p:cNvSpPr txBox="1"/>
          <p:nvPr/>
        </p:nvSpPr>
        <p:spPr>
          <a:xfrm>
            <a:off x="7236296" y="5661248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</a:t>
            </a:r>
            <a:endParaRPr lang="bg-BG" sz="2400" dirty="0"/>
          </a:p>
        </p:txBody>
      </p:sp>
      <p:sp>
        <p:nvSpPr>
          <p:cNvPr id="56" name="TextBox 55"/>
          <p:cNvSpPr txBox="1"/>
          <p:nvPr/>
        </p:nvSpPr>
        <p:spPr>
          <a:xfrm>
            <a:off x="6156176" y="5733256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</a:t>
            </a:r>
            <a:endParaRPr lang="bg-BG" sz="24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Autofit/>
          </a:bodyPr>
          <a:lstStyle/>
          <a:p>
            <a:r>
              <a:rPr lang="bg-BG" sz="3200" dirty="0" smtClean="0"/>
              <a:t>Разпределеност на термините в категоричното твърдение</a:t>
            </a:r>
            <a:endParaRPr lang="bg-BG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1800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bg-BG" sz="2800" u="sng" dirty="0" smtClean="0"/>
              <a:t>Дефиниция</a:t>
            </a:r>
            <a:r>
              <a:rPr lang="bg-BG" sz="2800" dirty="0" smtClean="0"/>
              <a:t>: Един термин е разпределен в рамките на дадено твърдение, когато се мисли с целия си обем, </a:t>
            </a:r>
            <a:r>
              <a:rPr lang="bg-BG" sz="2800" dirty="0"/>
              <a:t>и</a:t>
            </a:r>
            <a:r>
              <a:rPr lang="bg-BG" sz="2800" dirty="0" smtClean="0"/>
              <a:t> не е разпределен, когато се мисли само с част от обема си.</a:t>
            </a:r>
            <a:r>
              <a:rPr lang="bg-BG" dirty="0" smtClean="0"/>
              <a:t>	</a:t>
            </a:r>
            <a:endParaRPr lang="bg-B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1520" y="2996952"/>
          <a:ext cx="8640961" cy="3672410"/>
        </p:xfrm>
        <a:graphic>
          <a:graphicData uri="http://schemas.openxmlformats.org/drawingml/2006/table">
            <a:tbl>
              <a:tblPr/>
              <a:tblGrid>
                <a:gridCol w="3096345"/>
                <a:gridCol w="2664296"/>
                <a:gridCol w="2880320"/>
              </a:tblGrid>
              <a:tr h="73448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bg-BG" sz="24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</a:t>
                      </a:r>
                      <a:endParaRPr lang="bg-BG" sz="2800" b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</a:t>
                      </a:r>
                      <a:endParaRPr lang="bg-BG" sz="2400" b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48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2400" b="1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А         </a:t>
                      </a:r>
                      <a:r>
                        <a:rPr lang="bg-BG" sz="24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„Всяко </a:t>
                      </a:r>
                      <a:r>
                        <a:rPr lang="bg-BG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 е </a:t>
                      </a:r>
                      <a:r>
                        <a:rPr lang="bg-BG" sz="24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Р”</a:t>
                      </a:r>
                      <a:endParaRPr lang="bg-BG" sz="24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2400" b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разпределен</a:t>
                      </a:r>
                      <a:endParaRPr lang="bg-BG" sz="2400" b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2400" b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неразпределен</a:t>
                      </a:r>
                      <a:endParaRPr lang="bg-BG" sz="2400" b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48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2400" b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Е</a:t>
                      </a:r>
                      <a:r>
                        <a:rPr lang="bg-BG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</a:t>
                      </a:r>
                      <a:r>
                        <a:rPr lang="bg-BG" sz="24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„</a:t>
                      </a:r>
                      <a:r>
                        <a:rPr lang="bg-BG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Нито едно S не е Р”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2400" b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разпределен</a:t>
                      </a:r>
                      <a:endParaRPr lang="bg-BG" sz="2400" b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2400" b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разпределен</a:t>
                      </a:r>
                      <a:endParaRPr lang="bg-BG" sz="2400" b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48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2400" b="1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      </a:t>
                      </a:r>
                      <a:r>
                        <a:rPr lang="bg-BG" sz="24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</a:t>
                      </a:r>
                      <a:r>
                        <a:rPr lang="bg-BG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„Някои S са Р”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2400" b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неразпределен</a:t>
                      </a:r>
                      <a:endParaRPr lang="bg-BG" sz="2400" b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2400" b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неразпределен</a:t>
                      </a:r>
                      <a:endParaRPr lang="bg-BG" sz="2400" b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48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2400" b="1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О    </a:t>
                      </a:r>
                      <a:r>
                        <a:rPr lang="bg-BG" sz="24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</a:t>
                      </a:r>
                      <a:r>
                        <a:rPr lang="bg-BG" sz="24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„Някои S не са Р”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2400" b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неразпределен</a:t>
                      </a:r>
                      <a:endParaRPr lang="bg-BG" sz="2400" b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2400" b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разпределен</a:t>
                      </a:r>
                      <a:endParaRPr lang="bg-BG" sz="2400" b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519</Words>
  <Application>Microsoft Office PowerPoint</Application>
  <PresentationFormat>On-screen Show (4:3)</PresentationFormat>
  <Paragraphs>122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ТВЪРДЕНИЯ</vt:lpstr>
      <vt:lpstr>Твърдение</vt:lpstr>
      <vt:lpstr>Същност и структура на категоричните твърдения</vt:lpstr>
      <vt:lpstr>Slide 4</vt:lpstr>
      <vt:lpstr>Деление по качество на твърденията</vt:lpstr>
      <vt:lpstr>Деление по количество на твърденията</vt:lpstr>
      <vt:lpstr>Обединена класификация по количество и качество на твърденията</vt:lpstr>
      <vt:lpstr>Slide 8</vt:lpstr>
      <vt:lpstr>Разпределеност на термините в категоричното твърдение</vt:lpstr>
      <vt:lpstr>Примерни задачи за тест:</vt:lpstr>
      <vt:lpstr>Примерни задачи за тест:</vt:lpstr>
      <vt:lpstr>Примерни задачи за казус:</vt:lpstr>
      <vt:lpstr>Примерни задачи за казус: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ТВЪРДЕНИЯ</dc:title>
  <dc:creator>Evgeni</dc:creator>
  <cp:lastModifiedBy>Dan</cp:lastModifiedBy>
  <cp:revision>29</cp:revision>
  <dcterms:created xsi:type="dcterms:W3CDTF">2012-02-14T17:20:45Z</dcterms:created>
  <dcterms:modified xsi:type="dcterms:W3CDTF">2012-02-26T09:14:47Z</dcterms:modified>
</cp:coreProperties>
</file>