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88FF09-CDB5-4D09-9456-7A48A5DBE6BE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440682-F152-4349-94BF-E9DFB6A015F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8FF09-CDB5-4D09-9456-7A48A5DBE6BE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440682-F152-4349-94BF-E9DFB6A015F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8FF09-CDB5-4D09-9456-7A48A5DBE6BE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440682-F152-4349-94BF-E9DFB6A015F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8FF09-CDB5-4D09-9456-7A48A5DBE6BE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440682-F152-4349-94BF-E9DFB6A015F8}" type="slidenum">
              <a:rPr lang="bg-BG" smtClean="0"/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8FF09-CDB5-4D09-9456-7A48A5DBE6BE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440682-F152-4349-94BF-E9DFB6A015F8}" type="slidenum">
              <a:rPr lang="bg-BG" smtClean="0"/>
              <a:t>‹#›</a:t>
            </a:fld>
            <a:endParaRPr lang="bg-BG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8FF09-CDB5-4D09-9456-7A48A5DBE6BE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440682-F152-4349-94BF-E9DFB6A015F8}" type="slidenum">
              <a:rPr lang="bg-BG" smtClean="0"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8FF09-CDB5-4D09-9456-7A48A5DBE6BE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440682-F152-4349-94BF-E9DFB6A015F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8FF09-CDB5-4D09-9456-7A48A5DBE6BE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440682-F152-4349-94BF-E9DFB6A015F8}" type="slidenum">
              <a:rPr lang="bg-BG" smtClean="0"/>
              <a:t>‹#›</a:t>
            </a:fld>
            <a:endParaRPr lang="bg-BG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8FF09-CDB5-4D09-9456-7A48A5DBE6BE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440682-F152-4349-94BF-E9DFB6A015F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B88FF09-CDB5-4D09-9456-7A48A5DBE6BE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440682-F152-4349-94BF-E9DFB6A015F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88FF09-CDB5-4D09-9456-7A48A5DBE6BE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440682-F152-4349-94BF-E9DFB6A015F8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B88FF09-CDB5-4D09-9456-7A48A5DBE6BE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A440682-F152-4349-94BF-E9DFB6A015F8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sz="6600" dirty="0" smtClean="0">
                <a:solidFill>
                  <a:schemeClr val="tx1"/>
                </a:solidFill>
              </a:rPr>
              <a:t>Термини</a:t>
            </a:r>
            <a:endParaRPr lang="bg-BG" sz="6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bg-BG" b="1" dirty="0" smtClean="0"/>
              <a:t>Терминът</a:t>
            </a:r>
            <a:r>
              <a:rPr lang="bg-BG" dirty="0" smtClean="0"/>
              <a:t> е езиков израз, който може да е истинен за един обект, много обекти или за нито един обект.</a:t>
            </a:r>
          </a:p>
          <a:p>
            <a:pPr>
              <a:buNone/>
            </a:pPr>
            <a:endParaRPr lang="bg-BG" sz="3200" dirty="0" smtClean="0"/>
          </a:p>
          <a:p>
            <a:pPr>
              <a:buNone/>
            </a:pPr>
            <a:r>
              <a:rPr lang="bg-BG" sz="3200" dirty="0" smtClean="0"/>
              <a:t>Примери:</a:t>
            </a:r>
          </a:p>
          <a:p>
            <a:pPr>
              <a:buNone/>
            </a:pPr>
            <a:r>
              <a:rPr lang="bg-BG" sz="2800" dirty="0" smtClean="0"/>
              <a:t>Адам Смит, Президентът на България;</a:t>
            </a:r>
          </a:p>
          <a:p>
            <a:pPr>
              <a:buNone/>
            </a:pPr>
            <a:r>
              <a:rPr lang="bg-BG" sz="2800" dirty="0" smtClean="0"/>
              <a:t>с</a:t>
            </a:r>
            <a:r>
              <a:rPr lang="bg-BG" sz="2800" dirty="0" smtClean="0"/>
              <a:t>четоводител, оранжев, лети;</a:t>
            </a:r>
          </a:p>
          <a:p>
            <a:pPr>
              <a:buNone/>
            </a:pPr>
            <a:r>
              <a:rPr lang="bg-BG" sz="2800" dirty="0" smtClean="0"/>
              <a:t>П</a:t>
            </a:r>
            <a:r>
              <a:rPr lang="bg-BG" sz="2800" dirty="0" smtClean="0"/>
              <a:t>егас, динозавър, най-голямо четно число.</a:t>
            </a:r>
          </a:p>
          <a:p>
            <a:pPr>
              <a:buNone/>
            </a:pPr>
            <a:endParaRPr lang="bg-BG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u="sng" dirty="0" smtClean="0">
                <a:solidFill>
                  <a:schemeClr val="tx1"/>
                </a:solidFill>
              </a:rPr>
              <a:t>Определение:</a:t>
            </a:r>
            <a:endParaRPr lang="bg-BG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dirty="0" smtClean="0"/>
              <a:t>Обем на термин </a:t>
            </a:r>
            <a:r>
              <a:rPr lang="bg-BG" dirty="0" smtClean="0"/>
              <a:t>– съвкупността от всички обекти, за които терминът е истинен.</a:t>
            </a:r>
          </a:p>
          <a:p>
            <a:pPr>
              <a:buNone/>
            </a:pPr>
            <a:r>
              <a:rPr lang="bg-BG" dirty="0" smtClean="0"/>
              <a:t>Пример:</a:t>
            </a:r>
          </a:p>
          <a:p>
            <a:pPr>
              <a:buNone/>
            </a:pPr>
            <a:r>
              <a:rPr lang="bg-BG" dirty="0" smtClean="0"/>
              <a:t>“човек” – множеството на хората</a:t>
            </a:r>
          </a:p>
          <a:p>
            <a:r>
              <a:rPr lang="bg-BG" b="1" dirty="0" smtClean="0"/>
              <a:t>Съдържание на термин </a:t>
            </a:r>
            <a:r>
              <a:rPr lang="bg-BG" dirty="0" smtClean="0"/>
              <a:t>– съвкупността от характеристиките, които се включват в значението на термина.</a:t>
            </a:r>
          </a:p>
          <a:p>
            <a:pPr>
              <a:buNone/>
            </a:pPr>
            <a:r>
              <a:rPr lang="bg-BG" dirty="0" smtClean="0"/>
              <a:t>Пример:</a:t>
            </a:r>
          </a:p>
          <a:p>
            <a:pPr>
              <a:buNone/>
            </a:pPr>
            <a:r>
              <a:rPr lang="bg-BG" dirty="0" smtClean="0"/>
              <a:t>“човек” – живо, разумно същество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u="sng" dirty="0" smtClean="0"/>
              <a:t>Логически характеристики на термините:</a:t>
            </a:r>
            <a:endParaRPr lang="bg-BG" u="sng" dirty="0"/>
          </a:p>
        </p:txBody>
      </p:sp>
    </p:spTree>
  </p:cSld>
  <p:clrMapOvr>
    <a:masterClrMapping/>
  </p:clrMapOvr>
  <p:transition>
    <p:wipe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bg-BG" dirty="0" smtClean="0"/>
              <a:t>Колкото </a:t>
            </a:r>
            <a:r>
              <a:rPr lang="bg-BG" dirty="0" smtClean="0"/>
              <a:t>повече се увеличава съдържанието на термините, толкова повече намалява техният обем и обратно. </a:t>
            </a:r>
          </a:p>
          <a:p>
            <a:endParaRPr lang="bg-BG" dirty="0" smtClean="0"/>
          </a:p>
          <a:p>
            <a:r>
              <a:rPr lang="bg-BG" dirty="0" smtClean="0"/>
              <a:t>Пример:	</a:t>
            </a:r>
          </a:p>
          <a:p>
            <a:pPr>
              <a:buNone/>
            </a:pPr>
            <a:r>
              <a:rPr lang="bg-BG" dirty="0" smtClean="0"/>
              <a:t>- фигура;</a:t>
            </a:r>
          </a:p>
          <a:p>
            <a:pPr>
              <a:buNone/>
            </a:pPr>
            <a:r>
              <a:rPr lang="bg-BG" dirty="0" smtClean="0"/>
              <a:t>- равнинна фигура;</a:t>
            </a:r>
          </a:p>
          <a:p>
            <a:pPr>
              <a:buNone/>
            </a:pPr>
            <a:r>
              <a:rPr lang="bg-BG" dirty="0" smtClean="0"/>
              <a:t>- равнинна фигура с три ъгъла с равни страни.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u="sng" dirty="0" smtClean="0"/>
              <a:t>Закон за обратното съотношение между обем и съдържание</a:t>
            </a:r>
            <a:endParaRPr lang="bg-BG" u="sng" dirty="0"/>
          </a:p>
        </p:txBody>
      </p:sp>
    </p:spTree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3600" b="1" dirty="0" smtClean="0"/>
              <a:t>По обем понятието „най-високият връх на Земята” е:</a:t>
            </a:r>
            <a:endParaRPr lang="bg-BG" sz="3600" dirty="0" smtClean="0"/>
          </a:p>
          <a:p>
            <a:pPr>
              <a:buNone/>
            </a:pPr>
            <a:r>
              <a:rPr lang="bg-BG" sz="3600" b="1" dirty="0" smtClean="0"/>
              <a:t> </a:t>
            </a:r>
            <a:endParaRPr lang="bg-BG" sz="3600" dirty="0" smtClean="0"/>
          </a:p>
          <a:p>
            <a:pPr>
              <a:buNone/>
            </a:pPr>
            <a:r>
              <a:rPr lang="bg-BG" sz="3600" dirty="0" smtClean="0"/>
              <a:t>А) единично				</a:t>
            </a:r>
            <a:endParaRPr lang="bg-BG" sz="3600" dirty="0" smtClean="0"/>
          </a:p>
          <a:p>
            <a:pPr>
              <a:buNone/>
            </a:pPr>
            <a:r>
              <a:rPr lang="bg-BG" sz="3600" dirty="0" smtClean="0"/>
              <a:t>Б</a:t>
            </a:r>
            <a:r>
              <a:rPr lang="bg-BG" sz="3600" dirty="0" smtClean="0"/>
              <a:t>) нулево</a:t>
            </a:r>
          </a:p>
          <a:p>
            <a:pPr>
              <a:buNone/>
            </a:pPr>
            <a:r>
              <a:rPr lang="bg-BG" sz="3600" dirty="0" smtClean="0"/>
              <a:t>В) общо					</a:t>
            </a:r>
            <a:endParaRPr lang="bg-BG" sz="3600" dirty="0" smtClean="0"/>
          </a:p>
          <a:p>
            <a:pPr>
              <a:buNone/>
            </a:pPr>
            <a:r>
              <a:rPr lang="bg-BG" sz="3600" dirty="0" smtClean="0"/>
              <a:t>Г</a:t>
            </a:r>
            <a:r>
              <a:rPr lang="bg-BG" sz="3600" dirty="0" smtClean="0"/>
              <a:t>) универсално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u="sng" dirty="0" smtClean="0"/>
              <a:t>Примерни задачи за тест:</a:t>
            </a:r>
            <a:endParaRPr lang="bg-BG" u="sng" dirty="0"/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b="1" dirty="0" smtClean="0"/>
              <a:t>В коя от изброените тройки понятия се увеличава обема и намалява съдържанието:</a:t>
            </a:r>
            <a:endParaRPr lang="bg-BG" dirty="0" smtClean="0"/>
          </a:p>
          <a:p>
            <a:r>
              <a:rPr lang="bg-BG" dirty="0" smtClean="0"/>
              <a:t> </a:t>
            </a:r>
          </a:p>
          <a:p>
            <a:r>
              <a:rPr lang="bg-BG" dirty="0" smtClean="0"/>
              <a:t>А) „книга”, „печатно издание”, „вестник”</a:t>
            </a:r>
          </a:p>
          <a:p>
            <a:r>
              <a:rPr lang="bg-BG" dirty="0" smtClean="0"/>
              <a:t>Б) „ромб”, „четириъгълник”, „равнинна фигура”</a:t>
            </a:r>
          </a:p>
          <a:p>
            <a:r>
              <a:rPr lang="bg-BG" dirty="0" smtClean="0"/>
              <a:t>В) „остроъгълен триъгълник”, „правоъгълен триъгълник”, „</a:t>
            </a:r>
            <a:r>
              <a:rPr lang="bg-BG" dirty="0" err="1" smtClean="0"/>
              <a:t>триъгълник</a:t>
            </a:r>
            <a:r>
              <a:rPr lang="bg-BG" dirty="0" smtClean="0"/>
              <a:t>”</a:t>
            </a:r>
          </a:p>
          <a:p>
            <a:r>
              <a:rPr lang="bg-BG" dirty="0" smtClean="0"/>
              <a:t>Г) „печатно издание”, „роман”, „исторически роман”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u="sng" dirty="0" smtClean="0"/>
              <a:t>Примерни задачи за тест:</a:t>
            </a:r>
            <a:endParaRPr lang="bg-BG" u="sng" dirty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bg-BG" b="1" dirty="0" smtClean="0"/>
              <a:t>Разделете следните термини в групи, организирани в поредици с нарастващ обем:</a:t>
            </a:r>
            <a:endParaRPr lang="bg-BG" dirty="0" smtClean="0"/>
          </a:p>
          <a:p>
            <a:pPr>
              <a:buNone/>
            </a:pPr>
            <a:r>
              <a:rPr lang="bg-BG" dirty="0" smtClean="0"/>
              <a:t> </a:t>
            </a:r>
          </a:p>
          <a:p>
            <a:pPr indent="0">
              <a:buNone/>
            </a:pPr>
            <a:r>
              <a:rPr lang="bg-BG" dirty="0" smtClean="0"/>
              <a:t>правоъгълник, течност, музикален инструмент, коняк, кон, цигулка, ликьор, струнен инструмент, водно животно, речна риба, квадрат, инструмент, </a:t>
            </a:r>
            <a:r>
              <a:rPr lang="bg-BG" dirty="0" err="1" smtClean="0"/>
              <a:t>Страдивариус</a:t>
            </a:r>
            <a:r>
              <a:rPr lang="bg-BG" dirty="0" smtClean="0"/>
              <a:t>, многоъгълник, щука, четириъгълник, домашно животно, напитка, кобила, ром, жребец, риба.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u="sng" dirty="0" smtClean="0"/>
              <a:t>Примерни задачи за казус:</a:t>
            </a:r>
            <a:endParaRPr lang="bg-BG" u="sng" dirty="0"/>
          </a:p>
        </p:txBody>
      </p:sp>
    </p:spTree>
  </p:cSld>
  <p:clrMapOvr>
    <a:masterClrMapping/>
  </p:clrMapOvr>
  <p:transition>
    <p:pull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181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Термини</vt:lpstr>
      <vt:lpstr>Определение:</vt:lpstr>
      <vt:lpstr>Логически характеристики на термините:</vt:lpstr>
      <vt:lpstr>Закон за обратното съотношение между обем и съдържание</vt:lpstr>
      <vt:lpstr>Примерни задачи за тест:</vt:lpstr>
      <vt:lpstr>Примерни задачи за тест:</vt:lpstr>
      <vt:lpstr>Примерни задачи за казус: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Термини</dc:title>
  <dc:creator>Evgeni</dc:creator>
  <cp:lastModifiedBy>Evgeni</cp:lastModifiedBy>
  <cp:revision>6</cp:revision>
  <dcterms:created xsi:type="dcterms:W3CDTF">2012-02-05T16:37:29Z</dcterms:created>
  <dcterms:modified xsi:type="dcterms:W3CDTF">2012-02-05T17:23:23Z</dcterms:modified>
</cp:coreProperties>
</file>