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2" r:id="rId5"/>
    <p:sldId id="264" r:id="rId6"/>
    <p:sldId id="265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EE74C-BBB8-43EB-B385-82EB64F67020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0DC01-DB59-435E-B791-B5042AA7C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43FE-8571-4B02-9B94-E64608BBA75B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BE31-AA9E-4417-A532-BFA9736D0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43FE-8571-4B02-9B94-E64608BBA75B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BE31-AA9E-4417-A532-BFA9736D0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43FE-8571-4B02-9B94-E64608BBA75B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BE31-AA9E-4417-A532-BFA9736D0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43FE-8571-4B02-9B94-E64608BBA75B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BE31-AA9E-4417-A532-BFA9736D0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43FE-8571-4B02-9B94-E64608BBA75B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BE31-AA9E-4417-A532-BFA9736D0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43FE-8571-4B02-9B94-E64608BBA75B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BE31-AA9E-4417-A532-BFA9736D0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43FE-8571-4B02-9B94-E64608BBA75B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BE31-AA9E-4417-A532-BFA9736D0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43FE-8571-4B02-9B94-E64608BBA75B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BE31-AA9E-4417-A532-BFA9736D0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43FE-8571-4B02-9B94-E64608BBA75B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BE31-AA9E-4417-A532-BFA9736D0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43FE-8571-4B02-9B94-E64608BBA75B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BE31-AA9E-4417-A532-BFA9736D0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43FE-8571-4B02-9B94-E64608BBA75B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BBE31-AA9E-4417-A532-BFA9736D0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43FE-8571-4B02-9B94-E64608BBA75B}" type="datetimeFigureOut">
              <a:rPr lang="en-US" smtClean="0"/>
              <a:pPr/>
              <a:t>2/26/2012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BBE31-AA9E-4417-A532-BFA9736D0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sz="4000" b="1" dirty="0" smtClean="0"/>
              <a:t>ЛОГИЧЕСКИ КВАДРАТ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bg-BG" b="1" dirty="0" smtClean="0">
                <a:solidFill>
                  <a:schemeClr val="bg2">
                    <a:lumMod val="25000"/>
                  </a:schemeClr>
                </a:solidFill>
              </a:rPr>
              <a:t>Схема, представяща отношенията по истинност между четирите форми на категоричните твърдения.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/>
              <a:t>Задачи за казус: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bg-BG" b="1" dirty="0" smtClean="0"/>
              <a:t>		Ако </a:t>
            </a:r>
            <a:r>
              <a:rPr lang="bg-BG" b="1" dirty="0"/>
              <a:t>приемете, че общоутвърдителното твърдение „Всички български граждани имат равни права.” е неистинно, то какви изводи можете да направите за </a:t>
            </a:r>
            <a:r>
              <a:rPr lang="bg-BG" b="1" dirty="0" err="1"/>
              <a:t>истинностните</a:t>
            </a:r>
            <a:r>
              <a:rPr lang="bg-BG" b="1" dirty="0"/>
              <a:t> стойности на другите три твърдения със същите термини?</a:t>
            </a:r>
            <a:endParaRPr lang="en-US" sz="2000" dirty="0"/>
          </a:p>
          <a:p>
            <a:endParaRPr lang="en-US" sz="2000" dirty="0"/>
          </a:p>
          <a:p>
            <a:pPr lvl="1"/>
            <a:r>
              <a:rPr lang="bg-BG" dirty="0"/>
              <a:t>„Някои български граждани нямат равни права.”</a:t>
            </a:r>
            <a:endParaRPr lang="en-US" sz="1800" dirty="0"/>
          </a:p>
          <a:p>
            <a:pPr lvl="1"/>
            <a:r>
              <a:rPr lang="bg-BG" dirty="0"/>
              <a:t>„Нито един български гражданин няма равни права.”</a:t>
            </a:r>
            <a:endParaRPr lang="en-US" sz="1800" dirty="0"/>
          </a:p>
          <a:p>
            <a:pPr lvl="1"/>
            <a:r>
              <a:rPr lang="bg-BG" dirty="0"/>
              <a:t>„Някои български граждани имат равни права.”</a:t>
            </a:r>
            <a:endParaRPr lang="en-US" sz="1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/>
              <a:t>Логически квадрат</a:t>
            </a:r>
            <a:endParaRPr lang="en-US" dirty="0"/>
          </a:p>
        </p:txBody>
      </p:sp>
      <p:pic>
        <p:nvPicPr>
          <p:cNvPr id="3" name="Picture 2" descr="Drawin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348880"/>
            <a:ext cx="6458536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200" b="1" dirty="0" smtClean="0"/>
              <a:t>Противоречиви твърдения:</a:t>
            </a: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3200" dirty="0" smtClean="0"/>
              <a:t>не могат да бъдат нито едновременно истинни, нито едновременно неистинни.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bg-BG" dirty="0" smtClean="0"/>
              <a:t>Противоречиви са </a:t>
            </a:r>
            <a:r>
              <a:rPr lang="bg-BG" b="1" dirty="0" smtClean="0"/>
              <a:t>общоутвърдителното (А) </a:t>
            </a:r>
            <a:r>
              <a:rPr lang="bg-BG" dirty="0" smtClean="0"/>
              <a:t>и </a:t>
            </a:r>
            <a:r>
              <a:rPr lang="bg-BG" b="1" dirty="0" smtClean="0"/>
              <a:t>частноотрицателното (О)</a:t>
            </a:r>
            <a:r>
              <a:rPr lang="bg-BG" dirty="0" smtClean="0"/>
              <a:t>. </a:t>
            </a:r>
          </a:p>
          <a:p>
            <a:r>
              <a:rPr lang="bg-BG" dirty="0" smtClean="0"/>
              <a:t>Например:</a:t>
            </a:r>
          </a:p>
          <a:p>
            <a:r>
              <a:rPr lang="bg-BG" dirty="0" smtClean="0"/>
              <a:t>(А): Всички философи са мъдри.</a:t>
            </a:r>
          </a:p>
          <a:p>
            <a:r>
              <a:rPr lang="bg-BG" dirty="0" smtClean="0"/>
              <a:t>(О): Някои философи не са мъдри.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bg-BG" dirty="0" smtClean="0"/>
              <a:t>Противоречиви са </a:t>
            </a:r>
            <a:r>
              <a:rPr lang="bg-BG" b="1" dirty="0" err="1" smtClean="0"/>
              <a:t>общоотрицателното</a:t>
            </a:r>
            <a:r>
              <a:rPr lang="bg-BG" b="1" dirty="0" smtClean="0"/>
              <a:t> (Е)</a:t>
            </a:r>
            <a:r>
              <a:rPr lang="bg-BG" dirty="0" smtClean="0"/>
              <a:t> и </a:t>
            </a:r>
            <a:r>
              <a:rPr lang="bg-BG" b="1" dirty="0" err="1" smtClean="0"/>
              <a:t>частноутвърдителното</a:t>
            </a:r>
            <a:r>
              <a:rPr lang="bg-BG" b="1" dirty="0" smtClean="0"/>
              <a:t> (</a:t>
            </a:r>
            <a:r>
              <a:rPr lang="en-US" b="1" dirty="0" smtClean="0"/>
              <a:t>I</a:t>
            </a:r>
            <a:r>
              <a:rPr lang="bg-BG" b="1" dirty="0" smtClean="0"/>
              <a:t>)</a:t>
            </a:r>
            <a:r>
              <a:rPr lang="bg-BG" dirty="0" smtClean="0"/>
              <a:t>.</a:t>
            </a:r>
          </a:p>
          <a:p>
            <a:r>
              <a:rPr lang="bg-BG" dirty="0" smtClean="0"/>
              <a:t>Например:</a:t>
            </a:r>
          </a:p>
          <a:p>
            <a:r>
              <a:rPr lang="bg-BG" dirty="0" smtClean="0"/>
              <a:t>(Е): Нито един философ не е мъдър.</a:t>
            </a:r>
          </a:p>
          <a:p>
            <a:r>
              <a:rPr lang="bg-BG" dirty="0" smtClean="0"/>
              <a:t>(</a:t>
            </a:r>
            <a:r>
              <a:rPr lang="en-US" dirty="0" smtClean="0"/>
              <a:t>I</a:t>
            </a:r>
            <a:r>
              <a:rPr lang="bg-BG" dirty="0" smtClean="0"/>
              <a:t>): Някои философи са мъдри.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200" b="1" dirty="0" smtClean="0"/>
              <a:t>Противни твърдения:</a:t>
            </a: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3200" dirty="0" smtClean="0"/>
              <a:t>не могат да бъдат едновременно истинни, но могат да бъдат едновременно неистинни.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Противни са </a:t>
            </a:r>
            <a:r>
              <a:rPr lang="bg-BG" b="1" dirty="0" smtClean="0"/>
              <a:t>общоутвърдителното (А) </a:t>
            </a:r>
            <a:r>
              <a:rPr lang="bg-BG" dirty="0" smtClean="0"/>
              <a:t>и </a:t>
            </a:r>
            <a:r>
              <a:rPr lang="bg-BG" b="1" dirty="0" err="1" smtClean="0"/>
              <a:t>общоотрицателното</a:t>
            </a:r>
            <a:r>
              <a:rPr lang="bg-BG" b="1" dirty="0" smtClean="0"/>
              <a:t> (Е)</a:t>
            </a:r>
            <a:r>
              <a:rPr lang="bg-BG" dirty="0" smtClean="0"/>
              <a:t>.</a:t>
            </a:r>
          </a:p>
          <a:p>
            <a:r>
              <a:rPr lang="bg-BG" dirty="0" smtClean="0"/>
              <a:t>Например:</a:t>
            </a:r>
          </a:p>
          <a:p>
            <a:r>
              <a:rPr lang="bg-BG" dirty="0" smtClean="0"/>
              <a:t>(А): Всички студенти си взеха изпита по логика.</a:t>
            </a:r>
          </a:p>
          <a:p>
            <a:r>
              <a:rPr lang="bg-BG" dirty="0" smtClean="0"/>
              <a:t>(Е): Нито един студент не си взе изпита по логика.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3200" b="1" dirty="0" err="1" smtClean="0"/>
              <a:t>Подпротивни</a:t>
            </a:r>
            <a:r>
              <a:rPr lang="bg-BG" sz="3200" b="1" dirty="0" smtClean="0"/>
              <a:t> твърдения:</a:t>
            </a: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bg-BG" sz="3200" dirty="0" smtClean="0"/>
              <a:t>могат да бъдат едновременно истинни, но не могат да бъдат едновременно неистинни.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Противни са</a:t>
            </a:r>
            <a:r>
              <a:rPr lang="bg-BG" b="1" dirty="0" smtClean="0"/>
              <a:t> </a:t>
            </a:r>
            <a:r>
              <a:rPr lang="bg-BG" b="1" dirty="0" err="1" smtClean="0"/>
              <a:t>частноутвърдителното</a:t>
            </a:r>
            <a:r>
              <a:rPr lang="bg-BG" b="1" dirty="0" smtClean="0"/>
              <a:t> (</a:t>
            </a:r>
            <a:r>
              <a:rPr lang="en-US" b="1" dirty="0" smtClean="0"/>
              <a:t>I</a:t>
            </a:r>
            <a:r>
              <a:rPr lang="bg-BG" b="1" dirty="0" smtClean="0"/>
              <a:t>) </a:t>
            </a:r>
            <a:r>
              <a:rPr lang="bg-BG" dirty="0" smtClean="0"/>
              <a:t>и </a:t>
            </a:r>
            <a:r>
              <a:rPr lang="bg-BG" b="1" dirty="0" smtClean="0"/>
              <a:t>частноотрицателното (О)</a:t>
            </a:r>
            <a:r>
              <a:rPr lang="bg-BG" dirty="0" smtClean="0"/>
              <a:t>.</a:t>
            </a:r>
          </a:p>
          <a:p>
            <a:r>
              <a:rPr lang="bg-BG" dirty="0" smtClean="0"/>
              <a:t>Например:</a:t>
            </a:r>
          </a:p>
          <a:p>
            <a:r>
              <a:rPr lang="bg-BG" dirty="0" smtClean="0"/>
              <a:t>(</a:t>
            </a:r>
            <a:r>
              <a:rPr lang="en-US" dirty="0" smtClean="0"/>
              <a:t>I</a:t>
            </a:r>
            <a:r>
              <a:rPr lang="bg-BG" dirty="0" smtClean="0"/>
              <a:t>): Някои студенти си взеха изпита по логика.</a:t>
            </a:r>
          </a:p>
          <a:p>
            <a:r>
              <a:rPr lang="bg-BG" dirty="0" smtClean="0"/>
              <a:t>(О): Някои студенти не си взеха изпита по логика.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200" b="1" dirty="0" smtClean="0"/>
              <a:t>Подчинени твърдения:</a:t>
            </a:r>
            <a:br>
              <a:rPr lang="bg-BG" sz="3200" b="1" dirty="0" smtClean="0"/>
            </a:br>
            <a:r>
              <a:rPr lang="bg-BG" sz="3200" dirty="0" smtClean="0"/>
              <a:t>от истинността на общите следва истинността на частните и от неистинността на частните следва неистинността на общите.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Подчинени са общоутвърдителното (А) и </a:t>
            </a:r>
            <a:r>
              <a:rPr lang="bg-BG" dirty="0" err="1" smtClean="0"/>
              <a:t>частноутвърдителното</a:t>
            </a:r>
            <a:r>
              <a:rPr lang="bg-BG" dirty="0" smtClean="0"/>
              <a:t> (</a:t>
            </a:r>
            <a:r>
              <a:rPr lang="en-US" dirty="0" smtClean="0"/>
              <a:t>I</a:t>
            </a:r>
            <a:r>
              <a:rPr lang="bg-BG" dirty="0" smtClean="0"/>
              <a:t>).</a:t>
            </a:r>
          </a:p>
          <a:p>
            <a:r>
              <a:rPr lang="bg-BG" dirty="0" smtClean="0"/>
              <a:t>Например:</a:t>
            </a:r>
          </a:p>
          <a:p>
            <a:r>
              <a:rPr lang="bg-BG" dirty="0" smtClean="0"/>
              <a:t>(А): Всички птици летят.</a:t>
            </a:r>
          </a:p>
          <a:p>
            <a:r>
              <a:rPr lang="bg-BG" dirty="0" smtClean="0"/>
              <a:t>(</a:t>
            </a:r>
            <a:r>
              <a:rPr lang="en-US" dirty="0" smtClean="0"/>
              <a:t>I</a:t>
            </a:r>
            <a:r>
              <a:rPr lang="bg-BG" dirty="0" smtClean="0"/>
              <a:t>): Някои птици летят.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Подчинени са </a:t>
            </a:r>
            <a:r>
              <a:rPr lang="bg-BG" dirty="0" err="1" smtClean="0"/>
              <a:t>общоотрицателното</a:t>
            </a:r>
            <a:r>
              <a:rPr lang="bg-BG" dirty="0" smtClean="0"/>
              <a:t> (Е) и частноотрицателното (О).</a:t>
            </a:r>
          </a:p>
          <a:p>
            <a:r>
              <a:rPr lang="bg-BG" dirty="0" smtClean="0"/>
              <a:t>Например:</a:t>
            </a:r>
          </a:p>
          <a:p>
            <a:r>
              <a:rPr lang="bg-BG" dirty="0" smtClean="0"/>
              <a:t>(Е) Нито една птица не плува.</a:t>
            </a:r>
          </a:p>
          <a:p>
            <a:r>
              <a:rPr lang="bg-BG" dirty="0" smtClean="0"/>
              <a:t>(О) Някои </a:t>
            </a:r>
            <a:r>
              <a:rPr lang="bg-BG" dirty="0" smtClean="0"/>
              <a:t>птици</a:t>
            </a:r>
            <a:r>
              <a:rPr lang="en-US" dirty="0" smtClean="0"/>
              <a:t> </a:t>
            </a:r>
            <a:r>
              <a:rPr lang="bg-BG" dirty="0" smtClean="0"/>
              <a:t>не </a:t>
            </a:r>
            <a:r>
              <a:rPr lang="bg-BG" dirty="0" smtClean="0"/>
              <a:t>плуват.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Зависимости по истинност: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bg-BG" sz="2400" dirty="0"/>
              <a:t>Ако </a:t>
            </a:r>
            <a:r>
              <a:rPr lang="en-US" sz="2400" b="1" dirty="0"/>
              <a:t>S</a:t>
            </a:r>
            <a:r>
              <a:rPr lang="bg-BG" sz="2400" dirty="0"/>
              <a:t>А</a:t>
            </a:r>
            <a:r>
              <a:rPr lang="en-US" sz="2400" b="1" dirty="0"/>
              <a:t>P</a:t>
            </a:r>
            <a:r>
              <a:rPr lang="bg-BG" sz="2400" dirty="0"/>
              <a:t> е истинно, то </a:t>
            </a:r>
            <a:r>
              <a:rPr lang="en-US" sz="2400" b="1" dirty="0"/>
              <a:t>S</a:t>
            </a:r>
            <a:r>
              <a:rPr lang="bg-BG" sz="2400" dirty="0"/>
              <a:t>Е</a:t>
            </a:r>
            <a:r>
              <a:rPr lang="en-US" sz="2400" b="1" dirty="0"/>
              <a:t>P</a:t>
            </a:r>
            <a:r>
              <a:rPr lang="bg-BG" sz="2400" dirty="0"/>
              <a:t> е неистинно, </a:t>
            </a:r>
            <a:r>
              <a:rPr lang="en-US" sz="2400" b="1" dirty="0"/>
              <a:t>S</a:t>
            </a:r>
            <a:r>
              <a:rPr lang="bg-BG" sz="2400" dirty="0"/>
              <a:t>I</a:t>
            </a:r>
            <a:r>
              <a:rPr lang="en-US" sz="2400" b="1" dirty="0"/>
              <a:t>P</a:t>
            </a:r>
            <a:r>
              <a:rPr lang="bg-BG" sz="2400" dirty="0"/>
              <a:t> е истинно, а </a:t>
            </a:r>
            <a:r>
              <a:rPr lang="en-US" sz="2400" b="1" dirty="0"/>
              <a:t>S</a:t>
            </a:r>
            <a:r>
              <a:rPr lang="bg-BG" sz="2400" dirty="0"/>
              <a:t>О</a:t>
            </a:r>
            <a:r>
              <a:rPr lang="en-US" sz="2400" b="1" dirty="0"/>
              <a:t>P</a:t>
            </a:r>
            <a:r>
              <a:rPr lang="bg-BG" sz="2400" dirty="0"/>
              <a:t> е неистинно.</a:t>
            </a:r>
            <a:endParaRPr lang="en-US" sz="2400" dirty="0"/>
          </a:p>
          <a:p>
            <a:r>
              <a:rPr lang="bg-BG" sz="2400" dirty="0"/>
              <a:t>Ако </a:t>
            </a:r>
            <a:r>
              <a:rPr lang="en-US" sz="2400" b="1" dirty="0"/>
              <a:t>S</a:t>
            </a:r>
            <a:r>
              <a:rPr lang="bg-BG" sz="2400" dirty="0"/>
              <a:t>Е</a:t>
            </a:r>
            <a:r>
              <a:rPr lang="en-US" sz="2400" b="1" dirty="0"/>
              <a:t>P</a:t>
            </a:r>
            <a:r>
              <a:rPr lang="bg-BG" sz="2400" dirty="0"/>
              <a:t> е истинно, то </a:t>
            </a:r>
            <a:r>
              <a:rPr lang="en-US" sz="2400" b="1" dirty="0"/>
              <a:t>S</a:t>
            </a:r>
            <a:r>
              <a:rPr lang="bg-BG" sz="2400" dirty="0"/>
              <a:t>А</a:t>
            </a:r>
            <a:r>
              <a:rPr lang="en-US" sz="2400" b="1" dirty="0"/>
              <a:t>P</a:t>
            </a:r>
            <a:r>
              <a:rPr lang="bg-BG" sz="2400" dirty="0"/>
              <a:t> е неистинно, </a:t>
            </a:r>
            <a:r>
              <a:rPr lang="en-US" sz="2400" b="1" dirty="0"/>
              <a:t>S</a:t>
            </a:r>
            <a:r>
              <a:rPr lang="bg-BG" sz="2400" dirty="0"/>
              <a:t>I</a:t>
            </a:r>
            <a:r>
              <a:rPr lang="en-US" sz="2400" b="1" dirty="0"/>
              <a:t>P</a:t>
            </a:r>
            <a:r>
              <a:rPr lang="bg-BG" sz="2400" dirty="0"/>
              <a:t> е неистинно, а </a:t>
            </a:r>
            <a:r>
              <a:rPr lang="en-US" sz="2400" b="1" dirty="0"/>
              <a:t>S</a:t>
            </a:r>
            <a:r>
              <a:rPr lang="bg-BG" sz="2400" dirty="0"/>
              <a:t>О</a:t>
            </a:r>
            <a:r>
              <a:rPr lang="en-US" sz="2400" b="1" dirty="0"/>
              <a:t>P</a:t>
            </a:r>
            <a:r>
              <a:rPr lang="bg-BG" sz="2400" dirty="0"/>
              <a:t> е истинно.</a:t>
            </a:r>
            <a:endParaRPr lang="en-US" sz="2400" dirty="0"/>
          </a:p>
          <a:p>
            <a:r>
              <a:rPr lang="bg-BG" sz="2400" dirty="0"/>
              <a:t>Ако </a:t>
            </a:r>
            <a:r>
              <a:rPr lang="en-US" sz="2400" b="1" dirty="0"/>
              <a:t>S</a:t>
            </a:r>
            <a:r>
              <a:rPr lang="bg-BG" sz="2400" dirty="0"/>
              <a:t>I</a:t>
            </a:r>
            <a:r>
              <a:rPr lang="en-US" sz="2400" b="1" dirty="0"/>
              <a:t>P</a:t>
            </a:r>
            <a:r>
              <a:rPr lang="bg-BG" sz="2400" dirty="0"/>
              <a:t> е истинно, то </a:t>
            </a:r>
            <a:r>
              <a:rPr lang="en-US" sz="2400" b="1" dirty="0"/>
              <a:t>S</a:t>
            </a:r>
            <a:r>
              <a:rPr lang="bg-BG" sz="2400" dirty="0"/>
              <a:t>Е</a:t>
            </a:r>
            <a:r>
              <a:rPr lang="en-US" sz="2400" b="1" dirty="0"/>
              <a:t>P</a:t>
            </a:r>
            <a:r>
              <a:rPr lang="bg-BG" sz="2400" dirty="0"/>
              <a:t> е неистинно, а </a:t>
            </a:r>
            <a:r>
              <a:rPr lang="en-US" sz="2400" b="1" dirty="0"/>
              <a:t>S</a:t>
            </a:r>
            <a:r>
              <a:rPr lang="bg-BG" sz="2400" dirty="0"/>
              <a:t>А</a:t>
            </a:r>
            <a:r>
              <a:rPr lang="en-US" sz="2400" b="1" dirty="0"/>
              <a:t>P</a:t>
            </a:r>
            <a:r>
              <a:rPr lang="bg-BG" sz="2400" dirty="0"/>
              <a:t> и </a:t>
            </a:r>
            <a:r>
              <a:rPr lang="en-US" sz="2400" b="1" dirty="0"/>
              <a:t>S</a:t>
            </a:r>
            <a:r>
              <a:rPr lang="bg-BG" sz="2400" dirty="0"/>
              <a:t>О</a:t>
            </a:r>
            <a:r>
              <a:rPr lang="en-US" sz="2400" b="1" dirty="0"/>
              <a:t>P</a:t>
            </a:r>
            <a:r>
              <a:rPr lang="bg-BG" sz="2400" dirty="0"/>
              <a:t> са неопределени (те могат да бъдат както истина, така и неистина в зависимост от конкретните термини).</a:t>
            </a:r>
            <a:endParaRPr lang="en-US" sz="2400" dirty="0"/>
          </a:p>
          <a:p>
            <a:r>
              <a:rPr lang="bg-BG" sz="2400" dirty="0"/>
              <a:t>Ако </a:t>
            </a:r>
            <a:r>
              <a:rPr lang="en-US" sz="2400" b="1" dirty="0"/>
              <a:t>S</a:t>
            </a:r>
            <a:r>
              <a:rPr lang="bg-BG" sz="2400" dirty="0"/>
              <a:t>О</a:t>
            </a:r>
            <a:r>
              <a:rPr lang="en-US" sz="2400" b="1" dirty="0"/>
              <a:t>P</a:t>
            </a:r>
            <a:r>
              <a:rPr lang="bg-BG" sz="2400" dirty="0"/>
              <a:t> е истинно, то </a:t>
            </a:r>
            <a:r>
              <a:rPr lang="en-US" sz="2400" b="1" dirty="0"/>
              <a:t>S</a:t>
            </a:r>
            <a:r>
              <a:rPr lang="bg-BG" sz="2400" dirty="0"/>
              <a:t>А</a:t>
            </a:r>
            <a:r>
              <a:rPr lang="en-US" sz="2400" b="1" dirty="0"/>
              <a:t>P</a:t>
            </a:r>
            <a:r>
              <a:rPr lang="bg-BG" sz="2400" dirty="0"/>
              <a:t> е неистинно, а </a:t>
            </a:r>
            <a:r>
              <a:rPr lang="en-US" sz="2400" b="1" dirty="0"/>
              <a:t>S</a:t>
            </a:r>
            <a:r>
              <a:rPr lang="bg-BG" sz="2400" dirty="0"/>
              <a:t>Е</a:t>
            </a:r>
            <a:r>
              <a:rPr lang="en-US" sz="2400" b="1" dirty="0"/>
              <a:t>P</a:t>
            </a:r>
            <a:r>
              <a:rPr lang="bg-BG" sz="2400" dirty="0"/>
              <a:t> и </a:t>
            </a:r>
            <a:r>
              <a:rPr lang="en-US" sz="2400" b="1" dirty="0"/>
              <a:t>S</a:t>
            </a:r>
            <a:r>
              <a:rPr lang="bg-BG" sz="2400" dirty="0"/>
              <a:t>I</a:t>
            </a:r>
            <a:r>
              <a:rPr lang="en-US" sz="2400" b="1" dirty="0"/>
              <a:t>P</a:t>
            </a:r>
            <a:r>
              <a:rPr lang="bg-BG" sz="2400" dirty="0"/>
              <a:t> са неопределени (те могат да бъдат както истина, така и неистина в зависимост от конкретните термини).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4000" b="1" dirty="0" smtClean="0"/>
              <a:t>Задачи за тест: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bg-BG" b="1" dirty="0"/>
              <a:t>Отрицанието на твърдението „Някои книги не са интересни.” е:</a:t>
            </a:r>
            <a:endParaRPr lang="en-US" dirty="0"/>
          </a:p>
          <a:p>
            <a:pPr>
              <a:buNone/>
            </a:pPr>
            <a:r>
              <a:rPr lang="bg-BG" dirty="0"/>
              <a:t> </a:t>
            </a:r>
            <a:endParaRPr lang="en-US" dirty="0"/>
          </a:p>
          <a:p>
            <a:pPr>
              <a:buNone/>
            </a:pPr>
            <a:r>
              <a:rPr lang="bg-BG" dirty="0" smtClean="0"/>
              <a:t>	А</a:t>
            </a:r>
            <a:r>
              <a:rPr lang="bg-BG" dirty="0"/>
              <a:t>) „Всички книги са интересни.“</a:t>
            </a:r>
            <a:endParaRPr lang="en-US" dirty="0"/>
          </a:p>
          <a:p>
            <a:pPr>
              <a:buNone/>
            </a:pPr>
            <a:r>
              <a:rPr lang="bg-BG" dirty="0" smtClean="0"/>
              <a:t>	Б</a:t>
            </a:r>
            <a:r>
              <a:rPr lang="bg-BG" dirty="0"/>
              <a:t>) „Нито една книга не е интересна.“</a:t>
            </a:r>
            <a:endParaRPr lang="en-US" dirty="0"/>
          </a:p>
          <a:p>
            <a:pPr>
              <a:buNone/>
            </a:pPr>
            <a:r>
              <a:rPr lang="bg-BG" dirty="0" smtClean="0"/>
              <a:t>	В</a:t>
            </a:r>
            <a:r>
              <a:rPr lang="bg-BG" dirty="0"/>
              <a:t>) „Някои книги са интересни.“</a:t>
            </a:r>
            <a:endParaRPr lang="en-US" dirty="0"/>
          </a:p>
          <a:p>
            <a:pPr>
              <a:buNone/>
            </a:pPr>
            <a:r>
              <a:rPr lang="bg-BG" dirty="0" smtClean="0"/>
              <a:t>	Г</a:t>
            </a:r>
            <a:r>
              <a:rPr lang="bg-BG" dirty="0"/>
              <a:t>) „Някои книги не са неинтересни.“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Задачи за тест: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bg-BG" b="1" dirty="0" smtClean="0"/>
              <a:t>	При </a:t>
            </a:r>
            <a:r>
              <a:rPr lang="bg-BG" b="1" dirty="0"/>
              <a:t>коя от изброените двойки твърдения има </a:t>
            </a:r>
            <a:r>
              <a:rPr lang="bg-BG" b="1" dirty="0" smtClean="0"/>
              <a:t>логическо противоречие</a:t>
            </a:r>
            <a:r>
              <a:rPr lang="bg-BG" b="1" dirty="0"/>
              <a:t>:</a:t>
            </a:r>
            <a:endParaRPr lang="en-US" dirty="0"/>
          </a:p>
          <a:p>
            <a:pPr>
              <a:buNone/>
            </a:pPr>
            <a:r>
              <a:rPr lang="bg-BG" b="1" dirty="0"/>
              <a:t> </a:t>
            </a:r>
            <a:endParaRPr lang="en-US" dirty="0"/>
          </a:p>
          <a:p>
            <a:pPr>
              <a:buNone/>
            </a:pPr>
            <a:r>
              <a:rPr lang="bg-BG" dirty="0" smtClean="0"/>
              <a:t>	А</a:t>
            </a:r>
            <a:r>
              <a:rPr lang="bg-BG" dirty="0"/>
              <a:t>) „Някои понятия са абстрактни.” – „Някои понятия не са абстрактни.”</a:t>
            </a:r>
            <a:endParaRPr lang="en-US" dirty="0"/>
          </a:p>
          <a:p>
            <a:pPr>
              <a:buNone/>
            </a:pPr>
            <a:r>
              <a:rPr lang="bg-BG" dirty="0" smtClean="0"/>
              <a:t>	Б</a:t>
            </a:r>
            <a:r>
              <a:rPr lang="bg-BG" dirty="0"/>
              <a:t>) „Някои хора са чернокоси.” – „Някои хора не са чернокоси.”</a:t>
            </a:r>
            <a:endParaRPr lang="en-US" dirty="0"/>
          </a:p>
          <a:p>
            <a:pPr>
              <a:buNone/>
            </a:pPr>
            <a:r>
              <a:rPr lang="bg-BG" dirty="0" smtClean="0"/>
              <a:t>	В</a:t>
            </a:r>
            <a:r>
              <a:rPr lang="bg-BG" dirty="0"/>
              <a:t>) „Всички войни са несправедливи.” – „Някои войни са несправедливи.”</a:t>
            </a:r>
            <a:endParaRPr lang="en-US" dirty="0"/>
          </a:p>
          <a:p>
            <a:pPr>
              <a:buNone/>
            </a:pPr>
            <a:r>
              <a:rPr lang="bg-BG" dirty="0" smtClean="0"/>
              <a:t>	Г</a:t>
            </a:r>
            <a:r>
              <a:rPr lang="bg-BG" dirty="0"/>
              <a:t>) „Нито едно тяло не се движи със скорост по-висока от скоростта на светлината.” – „Някои тела се движат със скорост по-висока от скоростта на светлината.”</a:t>
            </a:r>
            <a:endParaRPr lang="en-US" dirty="0"/>
          </a:p>
          <a:p>
            <a:pPr>
              <a:buNone/>
            </a:pPr>
            <a:r>
              <a:rPr lang="bg-BG" dirty="0"/>
              <a:t> 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384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ЛОГИЧЕСКИ КВАДРАТ</vt:lpstr>
      <vt:lpstr>Логически квадрат</vt:lpstr>
      <vt:lpstr>Противоречиви твърдения: не могат да бъдат нито едновременно истинни, нито едновременно неистинни.</vt:lpstr>
      <vt:lpstr>Противни твърдения: не могат да бъдат едновременно истинни, но могат да бъдат едновременно неистинни.</vt:lpstr>
      <vt:lpstr>Подпротивни твърдения: могат да бъдат едновременно истинни, но не могат да бъдат едновременно неистинни.</vt:lpstr>
      <vt:lpstr>Подчинени твърдения: от истинността на общите следва истинността на частните и от неистинността на частните следва неистинността на общите.</vt:lpstr>
      <vt:lpstr>Зависимости по истинност:</vt:lpstr>
      <vt:lpstr>Задачи за тест:</vt:lpstr>
      <vt:lpstr>Задачи за тест:</vt:lpstr>
      <vt:lpstr>Задачи за казус:</vt:lpstr>
    </vt:vector>
  </TitlesOfParts>
  <Company>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ЛОГИЧЕСКИ КВАДРАТ</dc:title>
  <dc:creator>Dan</dc:creator>
  <cp:lastModifiedBy>Dan</cp:lastModifiedBy>
  <cp:revision>24</cp:revision>
  <dcterms:created xsi:type="dcterms:W3CDTF">2012-02-19T08:52:32Z</dcterms:created>
  <dcterms:modified xsi:type="dcterms:W3CDTF">2012-02-26T09:14:05Z</dcterms:modified>
</cp:coreProperties>
</file>