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39"/>
  </p:notesMasterIdLst>
  <p:handoutMasterIdLst>
    <p:handoutMasterId r:id="rId40"/>
  </p:handoutMasterIdLst>
  <p:sldIdLst>
    <p:sldId id="256" r:id="rId3"/>
    <p:sldId id="347" r:id="rId4"/>
    <p:sldId id="279" r:id="rId5"/>
    <p:sldId id="300" r:id="rId6"/>
    <p:sldId id="341" r:id="rId7"/>
    <p:sldId id="337" r:id="rId8"/>
    <p:sldId id="277" r:id="rId9"/>
    <p:sldId id="336" r:id="rId10"/>
    <p:sldId id="309" r:id="rId11"/>
    <p:sldId id="345" r:id="rId12"/>
    <p:sldId id="338" r:id="rId13"/>
    <p:sldId id="312" r:id="rId14"/>
    <p:sldId id="313" r:id="rId15"/>
    <p:sldId id="314" r:id="rId16"/>
    <p:sldId id="315" r:id="rId17"/>
    <p:sldId id="316" r:id="rId18"/>
    <p:sldId id="339" r:id="rId19"/>
    <p:sldId id="278" r:id="rId20"/>
    <p:sldId id="295" r:id="rId21"/>
    <p:sldId id="301" r:id="rId22"/>
    <p:sldId id="291" r:id="rId23"/>
    <p:sldId id="284" r:id="rId24"/>
    <p:sldId id="257" r:id="rId25"/>
    <p:sldId id="346" r:id="rId26"/>
    <p:sldId id="275" r:id="rId27"/>
    <p:sldId id="259" r:id="rId28"/>
    <p:sldId id="306" r:id="rId29"/>
    <p:sldId id="317" r:id="rId30"/>
    <p:sldId id="292" r:id="rId31"/>
    <p:sldId id="319" r:id="rId32"/>
    <p:sldId id="318" r:id="rId33"/>
    <p:sldId id="320" r:id="rId34"/>
    <p:sldId id="328" r:id="rId35"/>
    <p:sldId id="289" r:id="rId36"/>
    <p:sldId id="340" r:id="rId37"/>
    <p:sldId id="329" r:id="rId3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FFFF66"/>
    <a:srgbClr val="66FF99"/>
    <a:srgbClr val="FF9900"/>
    <a:srgbClr val="CC0000"/>
    <a:srgbClr val="006666"/>
    <a:srgbClr val="003366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>
      <p:cViewPr varScale="1">
        <p:scale>
          <a:sx n="60" d="100"/>
          <a:sy n="60" d="100"/>
        </p:scale>
        <p:origin x="9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en-GB" altLang="bg-BG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endParaRPr lang="en-GB" altLang="bg-BG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en-US" altLang="bg-BG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F41A24CC-44E1-4A5E-B632-F4307DF57E06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736409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en-GB" altLang="bg-BG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endParaRPr lang="en-GB" altLang="bg-BG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bg-BG" smtClean="0"/>
              <a:t>Click to edit Master text styles</a:t>
            </a:r>
          </a:p>
          <a:p>
            <a:pPr lvl="1"/>
            <a:r>
              <a:rPr lang="en-GB" altLang="bg-BG" smtClean="0"/>
              <a:t>Second level</a:t>
            </a:r>
          </a:p>
          <a:p>
            <a:pPr lvl="2"/>
            <a:r>
              <a:rPr lang="en-GB" altLang="bg-BG" smtClean="0"/>
              <a:t>Third level</a:t>
            </a:r>
          </a:p>
          <a:p>
            <a:pPr lvl="3"/>
            <a:r>
              <a:rPr lang="en-GB" altLang="bg-BG" smtClean="0"/>
              <a:t>Fourth level</a:t>
            </a:r>
          </a:p>
          <a:p>
            <a:pPr lvl="4"/>
            <a:r>
              <a:rPr lang="en-GB" altLang="bg-BG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en-GB" altLang="bg-BG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DF776B54-008A-4EC4-8A38-8B939C490F6F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54815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6F52B1-9FE4-488E-AB14-B4E22BC68921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3EC24-C262-4A8A-962C-DC8B71482FEA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6486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E55BCB-4FCE-4DE6-9A13-13659A873EAD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A69DE-4CAC-4337-AECB-99486DC2716F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155846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5C9B49-C59E-4553-8321-D1A4AE36AD1A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0D477-6C03-49F1-9C03-01EEDEDE43A5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79859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F14C225-3DC9-4E5B-93CF-3B4EB261652E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17C195-5200-4F63-8115-59CBDD67FDC9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05082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7C0AD-B83A-4BB9-BCFC-74E160688EF7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1340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130FA-DD50-4CA6-9492-89A4CA1EA2CA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5142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60656-57A2-4302-AA70-58A9209064BC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4717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3189A-DBF9-41B2-9789-EF1DF5F72B1A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55815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6389A-B8AD-4E7E-9258-A14870E622CF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2174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43231-5785-4D5F-B303-862575E6A168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754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026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9459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9460" name="Arc 1028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19461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GB" altLang="bg-BG" noProof="0" smtClean="0"/>
              <a:t>Click to edit Master title style</a:t>
            </a:r>
          </a:p>
        </p:txBody>
      </p:sp>
      <p:sp>
        <p:nvSpPr>
          <p:cNvPr id="19462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bg-BG" noProof="0" smtClean="0"/>
              <a:t>Click to edit Master subtitle style</a:t>
            </a:r>
          </a:p>
        </p:txBody>
      </p:sp>
      <p:sp>
        <p:nvSpPr>
          <p:cNvPr id="19463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2CE54C5F-B7A5-493C-9553-2F9BC1A0CA96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9464" name="Rectangle 103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19465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7A02BDE-0F8D-437F-A452-278E6B9C3D26}" type="slidenum">
              <a:rPr lang="en-GB" altLang="bg-BG"/>
              <a:pPr/>
              <a:t>‹#›</a:t>
            </a:fld>
            <a:endParaRPr lang="en-GB" altLang="bg-BG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B0B7C-4D23-4D85-BD3D-BF35DB455831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7997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8D060-95F4-47B8-B5E8-C9E78F236D8A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4953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1E899-A03E-413F-8058-B7B2677A13F4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160425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A126E-F342-4EFE-9298-5675769FF345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4655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627E1-1D8B-4007-9BE6-4D0F83A79EC2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631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F78112-04EB-460A-ACA7-7F5B68947730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FEA3F-2686-427A-93D9-3936359A19E8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9575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AA843C-3692-4AFD-AB79-D29C00A06D8C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E48EA-A042-4C35-803D-EB15199C5ABC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9469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02D7E2-2072-431D-B9E1-ACCAD7D47153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4C261-1A6E-4A97-8110-B4EC5B1DF6B2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16291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B3549A-BFCA-4E89-B64A-F19EE3E75A72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3AF50-3287-4C39-B2E3-E5499767608E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63904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C8D83E-1A69-45BE-9819-6D7A07543A2B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F4A0B-1FA5-4241-850E-3D71E99F9ADB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8657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D208F9-8550-468D-825A-E4A249DECCAF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B9E59-FDD9-4BB5-AC6B-B1CF7A20BC4A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10634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B39756-0FC8-4B0A-B1B4-19236787CF69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9367F-945D-4E57-8BC7-27A1609C9939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1203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843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8436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bg-BG" smtClean="0"/>
              <a:t>Click to edit Master title style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9F69736E-64BF-4B61-B127-5FEAA4497F87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GB" altLang="bg-BG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CDE988F-AB08-4CDB-AC3C-813F82589EE4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bg-BG" smtClean="0"/>
              <a:t>Click to edit Master text styles</a:t>
            </a:r>
          </a:p>
          <a:p>
            <a:pPr lvl="1"/>
            <a:r>
              <a:rPr lang="en-GB" altLang="bg-BG" smtClean="0"/>
              <a:t>Second level</a:t>
            </a:r>
          </a:p>
          <a:p>
            <a:pPr lvl="2"/>
            <a:r>
              <a:rPr lang="en-GB" altLang="bg-BG" smtClean="0"/>
              <a:t>Third level</a:t>
            </a:r>
          </a:p>
          <a:p>
            <a:pPr lvl="3"/>
            <a:r>
              <a:rPr lang="en-GB" altLang="bg-BG" smtClean="0"/>
              <a:t>Fourth level</a:t>
            </a:r>
          </a:p>
          <a:p>
            <a:pPr lvl="4"/>
            <a:r>
              <a:rPr lang="en-GB" altLang="bg-BG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75" r:id="rId13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FF90-F0F8-41C4-91BE-074F39E85744}" type="datetimeFigureOut">
              <a:rPr lang="bg-BG"/>
              <a:pPr/>
              <a:t>пон, 10 окт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291D-646E-4C4C-96A5-4DB5D43E863D}" type="slidenum">
              <a:rPr lang="bg-BG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8746165E-69C8-4AC2-87B7-51D121DF8D72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399DEFB-3D2E-4F1C-A236-AE197F877509}" type="slidenum">
              <a:rPr lang="en-GB" altLang="bg-BG"/>
              <a:pPr/>
              <a:t>1</a:t>
            </a:fld>
            <a:endParaRPr lang="en-GB" altLang="bg-BG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1295400"/>
            <a:ext cx="6629400" cy="1752600"/>
          </a:xfrm>
        </p:spPr>
        <p:txBody>
          <a:bodyPr/>
          <a:lstStyle/>
          <a:p>
            <a:r>
              <a:rPr lang="bg-BG" altLang="bg-BG" sz="6000" b="1"/>
              <a:t>МАРКЕТИНГ</a:t>
            </a:r>
            <a:br>
              <a:rPr lang="bg-BG" altLang="bg-BG" sz="6000" b="1"/>
            </a:br>
            <a:r>
              <a:rPr lang="bg-BG" altLang="bg-BG" sz="6000" b="1"/>
              <a:t>и идеи за прилагането му</a:t>
            </a:r>
            <a:endParaRPr lang="en-GB" altLang="bg-BG" sz="6000" b="1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bg-BG"/>
              <a:t>          </a:t>
            </a:r>
            <a:r>
              <a:rPr lang="bg-BG" altLang="bg-BG"/>
              <a:t>доц. Д-р по ик. Невяна Кръстева</a:t>
            </a:r>
            <a:endParaRPr lang="en-GB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F216-F564-4B82-B2B0-4AE6188FF55F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CF24-4EB8-4864-9576-3D2C31D9225F}" type="slidenum">
              <a:rPr lang="en-GB" altLang="bg-BG"/>
              <a:pPr/>
              <a:t>10</a:t>
            </a:fld>
            <a:endParaRPr lang="en-GB" altLang="bg-BG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bg-BG" altLang="bg-BG" sz="6000"/>
              <a:t>Крива на търсенето</a:t>
            </a:r>
            <a:endParaRPr lang="en-GB" altLang="bg-BG" sz="6000"/>
          </a:p>
        </p:txBody>
      </p:sp>
      <p:sp>
        <p:nvSpPr>
          <p:cNvPr id="105475" name="Line 3"/>
          <p:cNvSpPr>
            <a:spLocks noChangeShapeType="1"/>
          </p:cNvSpPr>
          <p:nvPr/>
        </p:nvSpPr>
        <p:spPr bwMode="auto">
          <a:xfrm>
            <a:off x="990600" y="22860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5476" name="Line 4"/>
          <p:cNvSpPr>
            <a:spLocks noChangeShapeType="1"/>
          </p:cNvSpPr>
          <p:nvPr/>
        </p:nvSpPr>
        <p:spPr bwMode="auto">
          <a:xfrm>
            <a:off x="838200" y="6172200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5477" name="Line 5"/>
          <p:cNvSpPr>
            <a:spLocks noChangeShapeType="1"/>
          </p:cNvSpPr>
          <p:nvPr/>
        </p:nvSpPr>
        <p:spPr bwMode="auto">
          <a:xfrm>
            <a:off x="2286000" y="2590800"/>
            <a:ext cx="3810000" cy="21336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6629400" y="5486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bg-BG" altLang="bg-BG"/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6629400" y="5410200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/>
              <a:t>Търсене</a:t>
            </a:r>
            <a:endParaRPr kumimoji="0" lang="en-GB" altLang="bg-BG" sz="2800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457200" y="1524000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/>
              <a:t>Цена</a:t>
            </a:r>
            <a:endParaRPr kumimoji="0" lang="en-GB" altLang="bg-BG" sz="2800"/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>
            <a:off x="990600" y="3124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3124200" y="31242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990600" y="4191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>
            <a:off x="5105400" y="4191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457200" y="2819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/>
              <a:t>Ц</a:t>
            </a:r>
            <a:r>
              <a:rPr kumimoji="0" lang="en-US" altLang="bg-BG" sz="1800"/>
              <a:t>1</a:t>
            </a:r>
            <a:endParaRPr kumimoji="0" lang="en-GB" altLang="bg-BG" sz="1800"/>
          </a:p>
        </p:txBody>
      </p:sp>
      <p:sp>
        <p:nvSpPr>
          <p:cNvPr id="105486" name="Text Box 14"/>
          <p:cNvSpPr txBox="1">
            <a:spLocks noChangeArrowheads="1"/>
          </p:cNvSpPr>
          <p:nvPr/>
        </p:nvSpPr>
        <p:spPr bwMode="auto">
          <a:xfrm>
            <a:off x="457200" y="3962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/>
              <a:t>Ц</a:t>
            </a:r>
            <a:r>
              <a:rPr kumimoji="0" lang="en-US" altLang="bg-BG" sz="1800"/>
              <a:t>2</a:t>
            </a:r>
            <a:endParaRPr kumimoji="0" lang="en-GB" altLang="bg-BG" sz="1800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2819400" y="61722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bg-BG" sz="2800"/>
              <a:t>Q</a:t>
            </a:r>
            <a:r>
              <a:rPr kumimoji="0" lang="en-US" altLang="bg-BG" sz="1800"/>
              <a:t>1</a:t>
            </a:r>
            <a:endParaRPr kumimoji="0" lang="en-GB" altLang="bg-BG" sz="1800"/>
          </a:p>
        </p:txBody>
      </p:sp>
      <p:sp>
        <p:nvSpPr>
          <p:cNvPr id="105488" name="Text Box 16"/>
          <p:cNvSpPr txBox="1">
            <a:spLocks noChangeArrowheads="1"/>
          </p:cNvSpPr>
          <p:nvPr/>
        </p:nvSpPr>
        <p:spPr bwMode="auto">
          <a:xfrm>
            <a:off x="4876800" y="61722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bg-BG" sz="2800"/>
              <a:t>Q</a:t>
            </a:r>
            <a:r>
              <a:rPr kumimoji="0" lang="en-US" altLang="bg-BG" sz="1800"/>
              <a:t>2</a:t>
            </a:r>
            <a:endParaRPr kumimoji="0" lang="en-GB" altLang="bg-BG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07C57-19CD-4FD4-BBDB-8680207EA8DD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CBFB-F461-4183-B7C7-40E474946BFC}" type="slidenum">
              <a:rPr lang="en-GB" altLang="bg-BG"/>
              <a:pPr/>
              <a:t>11</a:t>
            </a:fld>
            <a:endParaRPr lang="en-GB" altLang="bg-BG"/>
          </a:p>
        </p:txBody>
      </p:sp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5400" b="1"/>
              <a:t>Търсене</a:t>
            </a:r>
            <a:endParaRPr lang="en-GB" altLang="bg-BG" sz="5400" b="1"/>
          </a:p>
        </p:txBody>
      </p:sp>
      <p:sp>
        <p:nvSpPr>
          <p:cNvPr id="98307" name="Line 1027"/>
          <p:cNvSpPr>
            <a:spLocks noChangeShapeType="1"/>
          </p:cNvSpPr>
          <p:nvPr/>
        </p:nvSpPr>
        <p:spPr bwMode="auto">
          <a:xfrm>
            <a:off x="1219200" y="22860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08" name="Line 1028"/>
          <p:cNvSpPr>
            <a:spLocks noChangeShapeType="1"/>
          </p:cNvSpPr>
          <p:nvPr/>
        </p:nvSpPr>
        <p:spPr bwMode="auto">
          <a:xfrm>
            <a:off x="914400" y="5943600"/>
            <a:ext cx="678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09" name="Line 1029"/>
          <p:cNvSpPr>
            <a:spLocks noChangeShapeType="1"/>
          </p:cNvSpPr>
          <p:nvPr/>
        </p:nvSpPr>
        <p:spPr bwMode="auto">
          <a:xfrm>
            <a:off x="2209800" y="2362200"/>
            <a:ext cx="388620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10" name="Line 1030"/>
          <p:cNvSpPr>
            <a:spLocks noChangeShapeType="1"/>
          </p:cNvSpPr>
          <p:nvPr/>
        </p:nvSpPr>
        <p:spPr bwMode="auto">
          <a:xfrm>
            <a:off x="1219200" y="2971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11" name="Line 1031"/>
          <p:cNvSpPr>
            <a:spLocks noChangeShapeType="1"/>
          </p:cNvSpPr>
          <p:nvPr/>
        </p:nvSpPr>
        <p:spPr bwMode="auto">
          <a:xfrm>
            <a:off x="12192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12" name="Line 1032"/>
          <p:cNvSpPr>
            <a:spLocks noChangeShapeType="1"/>
          </p:cNvSpPr>
          <p:nvPr/>
        </p:nvSpPr>
        <p:spPr bwMode="auto">
          <a:xfrm>
            <a:off x="3200400" y="2971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13" name="Line 1033"/>
          <p:cNvSpPr>
            <a:spLocks noChangeShapeType="1"/>
          </p:cNvSpPr>
          <p:nvPr/>
        </p:nvSpPr>
        <p:spPr bwMode="auto">
          <a:xfrm>
            <a:off x="5562600" y="4419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14" name="Text Box 1034"/>
          <p:cNvSpPr txBox="1">
            <a:spLocks noChangeArrowheads="1"/>
          </p:cNvSpPr>
          <p:nvPr/>
        </p:nvSpPr>
        <p:spPr bwMode="auto">
          <a:xfrm>
            <a:off x="457200" y="26670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/>
              <a:t>Ц</a:t>
            </a:r>
            <a:r>
              <a:rPr kumimoji="0" lang="en-US" altLang="bg-BG" sz="1800"/>
              <a:t>1</a:t>
            </a:r>
            <a:endParaRPr kumimoji="0" lang="en-GB" altLang="bg-BG" sz="1800"/>
          </a:p>
        </p:txBody>
      </p:sp>
      <p:sp>
        <p:nvSpPr>
          <p:cNvPr id="98316" name="Text Box 1036"/>
          <p:cNvSpPr txBox="1">
            <a:spLocks noChangeArrowheads="1"/>
          </p:cNvSpPr>
          <p:nvPr/>
        </p:nvSpPr>
        <p:spPr bwMode="auto">
          <a:xfrm>
            <a:off x="457200" y="41910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bg-BG" sz="2800"/>
              <a:t>P</a:t>
            </a:r>
            <a:r>
              <a:rPr kumimoji="0" lang="en-US" altLang="bg-BG" sz="1800"/>
              <a:t>2</a:t>
            </a:r>
            <a:endParaRPr kumimoji="0" lang="en-GB" altLang="bg-BG" sz="1800"/>
          </a:p>
        </p:txBody>
      </p:sp>
      <p:sp>
        <p:nvSpPr>
          <p:cNvPr id="98317" name="Text Box 1037"/>
          <p:cNvSpPr txBox="1">
            <a:spLocks noChangeArrowheads="1"/>
          </p:cNvSpPr>
          <p:nvPr/>
        </p:nvSpPr>
        <p:spPr bwMode="auto">
          <a:xfrm>
            <a:off x="3048000" y="60198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bg-BG" sz="2800"/>
              <a:t>Q</a:t>
            </a:r>
            <a:r>
              <a:rPr kumimoji="0" lang="en-US" altLang="bg-BG" sz="1800"/>
              <a:t>1</a:t>
            </a:r>
            <a:endParaRPr kumimoji="0" lang="en-GB" altLang="bg-BG" sz="1800"/>
          </a:p>
        </p:txBody>
      </p:sp>
      <p:sp>
        <p:nvSpPr>
          <p:cNvPr id="98318" name="Text Box 1038"/>
          <p:cNvSpPr txBox="1">
            <a:spLocks noChangeArrowheads="1"/>
          </p:cNvSpPr>
          <p:nvPr/>
        </p:nvSpPr>
        <p:spPr bwMode="auto">
          <a:xfrm>
            <a:off x="5334000" y="60198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bg-BG" sz="2800"/>
              <a:t>Q</a:t>
            </a:r>
            <a:r>
              <a:rPr kumimoji="0" lang="en-US" altLang="bg-BG" sz="1800"/>
              <a:t>2</a:t>
            </a:r>
            <a:endParaRPr kumimoji="0" lang="en-GB" altLang="bg-BG" sz="1800"/>
          </a:p>
        </p:txBody>
      </p:sp>
      <p:sp>
        <p:nvSpPr>
          <p:cNvPr id="98319" name="Text Box 1039"/>
          <p:cNvSpPr txBox="1">
            <a:spLocks noChangeArrowheads="1"/>
          </p:cNvSpPr>
          <p:nvPr/>
        </p:nvSpPr>
        <p:spPr bwMode="auto">
          <a:xfrm>
            <a:off x="228600" y="14478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/>
              <a:t>Цена</a:t>
            </a:r>
            <a:endParaRPr kumimoji="0" lang="en-GB" altLang="bg-BG" sz="2800"/>
          </a:p>
        </p:txBody>
      </p:sp>
      <p:sp>
        <p:nvSpPr>
          <p:cNvPr id="98320" name="Text Box 1040"/>
          <p:cNvSpPr txBox="1">
            <a:spLocks noChangeArrowheads="1"/>
          </p:cNvSpPr>
          <p:nvPr/>
        </p:nvSpPr>
        <p:spPr bwMode="auto">
          <a:xfrm>
            <a:off x="6324600" y="54864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/>
              <a:t>Търсене</a:t>
            </a:r>
            <a:endParaRPr kumimoji="0" lang="en-GB" altLang="bg-BG" sz="2800"/>
          </a:p>
        </p:txBody>
      </p:sp>
      <p:sp>
        <p:nvSpPr>
          <p:cNvPr id="98321" name="Line 1041"/>
          <p:cNvSpPr>
            <a:spLocks noChangeShapeType="1"/>
          </p:cNvSpPr>
          <p:nvPr/>
        </p:nvSpPr>
        <p:spPr bwMode="auto">
          <a:xfrm flipV="1">
            <a:off x="1219200" y="2971800"/>
            <a:ext cx="1219200" cy="609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22" name="Line 1042"/>
          <p:cNvSpPr>
            <a:spLocks noChangeShapeType="1"/>
          </p:cNvSpPr>
          <p:nvPr/>
        </p:nvSpPr>
        <p:spPr bwMode="auto">
          <a:xfrm flipV="1">
            <a:off x="1219200" y="3276600"/>
            <a:ext cx="1981200" cy="990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23" name="Line 1043"/>
          <p:cNvSpPr>
            <a:spLocks noChangeShapeType="1"/>
          </p:cNvSpPr>
          <p:nvPr/>
        </p:nvSpPr>
        <p:spPr bwMode="auto">
          <a:xfrm flipV="1">
            <a:off x="2362200" y="4038600"/>
            <a:ext cx="8382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24" name="Line 1044"/>
          <p:cNvSpPr>
            <a:spLocks noChangeShapeType="1"/>
          </p:cNvSpPr>
          <p:nvPr/>
        </p:nvSpPr>
        <p:spPr bwMode="auto">
          <a:xfrm flipV="1">
            <a:off x="3200400" y="4419600"/>
            <a:ext cx="1066800" cy="533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25" name="Line 1045"/>
          <p:cNvSpPr>
            <a:spLocks noChangeShapeType="1"/>
          </p:cNvSpPr>
          <p:nvPr/>
        </p:nvSpPr>
        <p:spPr bwMode="auto">
          <a:xfrm flipV="1">
            <a:off x="3200400" y="4495800"/>
            <a:ext cx="2362200" cy="1143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8327" name="Line 1047"/>
          <p:cNvSpPr>
            <a:spLocks noChangeShapeType="1"/>
          </p:cNvSpPr>
          <p:nvPr/>
        </p:nvSpPr>
        <p:spPr bwMode="auto">
          <a:xfrm flipV="1">
            <a:off x="4038600" y="5181600"/>
            <a:ext cx="1524000" cy="762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A88-5693-4D87-8273-0C73D3A6F959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84ECC-F844-4539-829C-6850C17D37B7}" type="slidenum">
              <a:rPr lang="en-GB" altLang="bg-BG"/>
              <a:pPr/>
              <a:t>12</a:t>
            </a:fld>
            <a:endParaRPr lang="en-GB" altLang="bg-BG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5400" b="1"/>
              <a:t>Еластично търсене</a:t>
            </a:r>
            <a:endParaRPr lang="en-GB" altLang="bg-BG" sz="5400" b="1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bg-BG" altLang="bg-BG" sz="4000" b="1">
                <a:solidFill>
                  <a:schemeClr val="folHlink"/>
                </a:solidFill>
                <a:latin typeface="Tahoma" panose="020B0604030504040204" pitchFamily="34" charset="0"/>
              </a:rPr>
              <a:t>Еластично търсене</a:t>
            </a:r>
            <a:r>
              <a:rPr lang="en-US" altLang="bg-BG" sz="4000">
                <a:solidFill>
                  <a:schemeClr val="accent1"/>
                </a:solidFill>
                <a:latin typeface="Tahoma" panose="020B0604030504040204" pitchFamily="34" charset="0"/>
              </a:rPr>
              <a:t> </a:t>
            </a:r>
            <a:r>
              <a:rPr lang="bg-BG" altLang="bg-BG" sz="4000">
                <a:solidFill>
                  <a:schemeClr val="accent1"/>
                </a:solidFill>
                <a:latin typeface="Tahoma" panose="020B0604030504040204" pitchFamily="34" charset="0"/>
              </a:rPr>
              <a:t>имаме</a:t>
            </a:r>
            <a:r>
              <a:rPr lang="en-US" altLang="bg-BG" sz="3600">
                <a:solidFill>
                  <a:schemeClr val="accent1"/>
                </a:solidFill>
                <a:latin typeface="Tahoma" panose="020B0604030504040204" pitchFamily="34" charset="0"/>
              </a:rPr>
              <a:t>,</a:t>
            </a:r>
            <a:r>
              <a:rPr lang="bg-BG" altLang="bg-BG" sz="3600">
                <a:solidFill>
                  <a:schemeClr val="accent1"/>
                </a:solidFill>
                <a:latin typeface="Tahoma" panose="020B0604030504040204" pitchFamily="34" charset="0"/>
              </a:rPr>
              <a:t> когато намалената цена води до увеличаване на търсенето с толкова, че</a:t>
            </a:r>
            <a:r>
              <a:rPr lang="en-US" altLang="bg-BG" sz="3600">
                <a:solidFill>
                  <a:schemeClr val="accent1"/>
                </a:solidFill>
                <a:latin typeface="Tahoma" panose="020B0604030504040204" pitchFamily="34" charset="0"/>
              </a:rPr>
              <a:t> </a:t>
            </a:r>
            <a:r>
              <a:rPr lang="bg-BG" altLang="bg-BG" sz="3600">
                <a:solidFill>
                  <a:schemeClr val="accent1"/>
                </a:solidFill>
                <a:latin typeface="Tahoma" panose="020B0604030504040204" pitchFamily="34" charset="0"/>
              </a:rPr>
              <a:t>компенсира фирмата с по-голям обем продажби</a:t>
            </a:r>
            <a:endParaRPr lang="en-US" altLang="bg-BG" sz="3600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n-US" altLang="bg-BG" sz="4000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bg-BG" altLang="bg-BG" sz="4000" b="1">
                <a:solidFill>
                  <a:srgbClr val="00FF00"/>
                </a:solidFill>
                <a:latin typeface="Tahoma" panose="020B0604030504040204" pitchFamily="34" charset="0"/>
              </a:rPr>
              <a:t>Нееластично търсене</a:t>
            </a:r>
            <a:r>
              <a:rPr lang="en-US" altLang="bg-BG" sz="4000" b="1">
                <a:solidFill>
                  <a:schemeClr val="accent1"/>
                </a:solidFill>
                <a:latin typeface="Tahoma" panose="020B0604030504040204" pitchFamily="34" charset="0"/>
              </a:rPr>
              <a:t> ?</a:t>
            </a:r>
            <a:endParaRPr lang="en-GB" altLang="bg-BG" sz="4000" b="1">
              <a:solidFill>
                <a:schemeClr val="accent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4C21-1746-47B6-863F-C0812977F3F1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9F97-FF99-4D93-8FE9-78ACACD2F1BD}" type="slidenum">
              <a:rPr lang="en-GB" altLang="bg-BG"/>
              <a:pPr/>
              <a:t>13</a:t>
            </a:fld>
            <a:endParaRPr lang="en-GB" altLang="bg-BG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6000"/>
              <a:t>Еластично търсене</a:t>
            </a:r>
            <a:endParaRPr lang="en-GB" altLang="bg-BG" sz="6000"/>
          </a:p>
        </p:txBody>
      </p:sp>
      <p:sp>
        <p:nvSpPr>
          <p:cNvPr id="71683" name="Line 3"/>
          <p:cNvSpPr>
            <a:spLocks noChangeShapeType="1"/>
          </p:cNvSpPr>
          <p:nvPr/>
        </p:nvSpPr>
        <p:spPr bwMode="auto">
          <a:xfrm>
            <a:off x="1905000" y="22860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1600200" y="59436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905000" y="3124200"/>
            <a:ext cx="914400" cy="2819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0" lang="bg-BG" altLang="bg-BG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1905000" y="3657600"/>
            <a:ext cx="2514600" cy="2286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2209800" y="2895600"/>
            <a:ext cx="3276600" cy="1143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2819400" y="3657600"/>
            <a:ext cx="0" cy="2286000"/>
          </a:xfrm>
          <a:prstGeom prst="lin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914400" y="1676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/>
              <a:t>Цена</a:t>
            </a:r>
            <a:endParaRPr kumimoji="0" lang="en-GB" altLang="bg-BG" sz="2800" b="1"/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5181600" y="54102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bg-BG" sz="2800" b="1"/>
              <a:t>Q=</a:t>
            </a:r>
            <a:r>
              <a:rPr kumimoji="0" lang="bg-BG" altLang="bg-BG" sz="2800" b="1"/>
              <a:t>Търсене</a:t>
            </a:r>
            <a:endParaRPr kumimoji="0" lang="en-GB" altLang="bg-BG" sz="2800" b="1"/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 flipV="1">
            <a:off x="2819400" y="3657600"/>
            <a:ext cx="1066800" cy="6858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V="1">
            <a:off x="2819400" y="3886200"/>
            <a:ext cx="1600200" cy="9906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 flipV="1">
            <a:off x="2819400" y="4419600"/>
            <a:ext cx="1600200" cy="9906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 flipV="1">
            <a:off x="2819400" y="4953000"/>
            <a:ext cx="1600200" cy="9906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V="1">
            <a:off x="3810000" y="5562600"/>
            <a:ext cx="609600" cy="3810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 flipV="1">
            <a:off x="2819400" y="3657600"/>
            <a:ext cx="228600" cy="1524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459B-0BD8-4982-9CA8-E653AF68861E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B013-66E6-4C29-8FED-21E01ACF60E5}" type="slidenum">
              <a:rPr lang="en-GB" altLang="bg-BG"/>
              <a:pPr/>
              <a:t>14</a:t>
            </a:fld>
            <a:endParaRPr lang="en-GB" altLang="bg-BG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1143000"/>
          </a:xfrm>
        </p:spPr>
        <p:txBody>
          <a:bodyPr/>
          <a:lstStyle/>
          <a:p>
            <a:r>
              <a:rPr lang="bg-BG" altLang="bg-BG" sz="6000"/>
              <a:t>Нееластично търсене</a:t>
            </a:r>
            <a:endParaRPr lang="en-GB" altLang="bg-BG" sz="6000"/>
          </a:p>
        </p:txBody>
      </p:sp>
      <p:sp>
        <p:nvSpPr>
          <p:cNvPr id="72707" name="Line 3"/>
          <p:cNvSpPr>
            <a:spLocks noChangeShapeType="1"/>
          </p:cNvSpPr>
          <p:nvPr/>
        </p:nvSpPr>
        <p:spPr bwMode="auto">
          <a:xfrm>
            <a:off x="1828800" y="23622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1600200" y="60198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1828800" y="3048000"/>
            <a:ext cx="19812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1828800" y="3810000"/>
            <a:ext cx="2209800" cy="2209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>
            <a:off x="3581400" y="2209800"/>
            <a:ext cx="838200" cy="2819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3810000" y="3810000"/>
            <a:ext cx="0" cy="2209800"/>
          </a:xfrm>
          <a:prstGeom prst="lin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533400" y="17526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/>
              <a:t>Цена</a:t>
            </a:r>
            <a:endParaRPr kumimoji="0" lang="en-GB" altLang="bg-BG" sz="2800" b="1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5486400" y="5486400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bg-BG" sz="2800" b="1"/>
              <a:t>Q=</a:t>
            </a:r>
            <a:r>
              <a:rPr kumimoji="0" lang="bg-BG" altLang="bg-BG" sz="2800" b="1"/>
              <a:t>Търсене</a:t>
            </a:r>
            <a:endParaRPr kumimoji="0" lang="en-GB" altLang="bg-BG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BA6D-BAD7-4A6D-87F7-9763870B9260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C68A-47D2-4E4C-B4E8-A36FF6B674F8}" type="slidenum">
              <a:rPr lang="en-GB" altLang="bg-BG"/>
              <a:pPr/>
              <a:t>15</a:t>
            </a:fld>
            <a:endParaRPr lang="en-GB" altLang="bg-BG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5400" b="1"/>
              <a:t>Крива на търсенето</a:t>
            </a:r>
            <a:endParaRPr lang="en-GB" altLang="bg-BG" sz="5400" b="1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bg-BG" altLang="bg-BG"/>
          </a:p>
          <a:p>
            <a:pPr>
              <a:buFont typeface="Wingdings" panose="05000000000000000000" pitchFamily="2" charset="2"/>
              <a:buNone/>
            </a:pPr>
            <a:r>
              <a:rPr lang="en-US" altLang="bg-BG"/>
              <a:t>	</a:t>
            </a:r>
            <a:r>
              <a:rPr lang="bg-BG" altLang="bg-BG" sz="3600">
                <a:solidFill>
                  <a:schemeClr val="accent1"/>
                </a:solidFill>
                <a:latin typeface="Tahoma" panose="020B0604030504040204" pitchFamily="34" charset="0"/>
              </a:rPr>
              <a:t>Търсенето почти никога не е само еластично или нееластично</a:t>
            </a:r>
            <a:r>
              <a:rPr lang="en-US" altLang="bg-BG" sz="3600">
                <a:solidFill>
                  <a:schemeClr val="folHlink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bg-BG" sz="3600">
                <a:solidFill>
                  <a:schemeClr val="folHlink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2A52-F20C-43CB-A0D9-611FD332C8F3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307C5-882A-42D8-92E3-AAD7F90B1535}" type="slidenum">
              <a:rPr lang="en-GB" altLang="bg-BG"/>
              <a:pPr/>
              <a:t>16</a:t>
            </a:fld>
            <a:endParaRPr lang="en-GB" altLang="bg-BG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4800" b="1"/>
              <a:t>Търсене и Предлагане</a:t>
            </a:r>
            <a:endParaRPr lang="en-GB" altLang="bg-BG" sz="4800" b="1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>
            <a:off x="1371600" y="2133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1295400" y="61722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2362200" y="2209800"/>
            <a:ext cx="304800" cy="7620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2667000" y="2971800"/>
            <a:ext cx="152400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2819400" y="3810000"/>
            <a:ext cx="6858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3505200" y="4267200"/>
            <a:ext cx="91440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4419600" y="4572000"/>
            <a:ext cx="6858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 flipV="1">
            <a:off x="2514600" y="4800600"/>
            <a:ext cx="60960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V="1">
            <a:off x="3124200" y="4267200"/>
            <a:ext cx="381000" cy="533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V="1">
            <a:off x="3505200" y="3733800"/>
            <a:ext cx="609600" cy="533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V="1">
            <a:off x="4114800" y="3048000"/>
            <a:ext cx="304800" cy="685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2438400" y="182880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rgbClr val="00FF00"/>
                </a:solidFill>
              </a:rPr>
              <a:t>Търсене</a:t>
            </a:r>
            <a:endParaRPr kumimoji="0" lang="en-GB" altLang="bg-BG" sz="2800" b="1">
              <a:solidFill>
                <a:srgbClr val="00FF00"/>
              </a:solidFill>
            </a:endParaRP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4419600" y="2590800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rgbClr val="FF6600"/>
                </a:solidFill>
              </a:rPr>
              <a:t>Предлагане</a:t>
            </a:r>
            <a:endParaRPr kumimoji="0" lang="en-GB" altLang="bg-BG" sz="2800" b="1">
              <a:solidFill>
                <a:srgbClr val="FF6600"/>
              </a:solidFill>
            </a:endParaRP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3962400" y="3962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/>
              <a:t>Равновесна точка</a:t>
            </a:r>
            <a:endParaRPr kumimoji="0" lang="en-GB" altLang="bg-BG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3733800" y="4191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 flipH="1">
            <a:off x="3733800" y="4191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C06A-B85A-418A-81D4-A4BEA34E7122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4E95-AB1F-4EEE-BF30-318EE6509796}" type="slidenum">
              <a:rPr lang="en-GB" altLang="bg-BG"/>
              <a:pPr/>
              <a:t>17</a:t>
            </a:fld>
            <a:endParaRPr lang="en-GB" altLang="bg-BG"/>
          </a:p>
        </p:txBody>
      </p:sp>
      <p:sp>
        <p:nvSpPr>
          <p:cNvPr id="99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6000" b="1"/>
              <a:t>Стока</a:t>
            </a:r>
            <a:endParaRPr lang="en-GB" altLang="bg-BG" sz="6000" b="1"/>
          </a:p>
        </p:txBody>
      </p:sp>
      <p:sp>
        <p:nvSpPr>
          <p:cNvPr id="993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/>
              <a:t>	</a:t>
            </a:r>
            <a:r>
              <a:rPr lang="bg-BG" altLang="bg-BG" sz="4000">
                <a:solidFill>
                  <a:schemeClr val="folHlink"/>
                </a:solidFill>
              </a:rPr>
              <a:t>Стока е всяко нещо,</a:t>
            </a:r>
            <a:r>
              <a:rPr lang="en-US" altLang="bg-BG" sz="4000">
                <a:solidFill>
                  <a:schemeClr val="folHlink"/>
                </a:solidFill>
              </a:rPr>
              <a:t> </a:t>
            </a:r>
            <a:r>
              <a:rPr lang="bg-BG" altLang="bg-BG" sz="4000">
                <a:solidFill>
                  <a:schemeClr val="folHlink"/>
                </a:solidFill>
              </a:rPr>
              <a:t>което може да бъде предложено на пазара за разглеждане, придобиване</a:t>
            </a:r>
            <a:r>
              <a:rPr lang="en-US" altLang="bg-BG" sz="4000">
                <a:solidFill>
                  <a:schemeClr val="folHlink"/>
                </a:solidFill>
              </a:rPr>
              <a:t>, </a:t>
            </a:r>
            <a:r>
              <a:rPr lang="bg-BG" altLang="bg-BG" sz="4000">
                <a:solidFill>
                  <a:schemeClr val="folHlink"/>
                </a:solidFill>
              </a:rPr>
              <a:t>използване или консумация</a:t>
            </a:r>
            <a:r>
              <a:rPr lang="en-US" altLang="bg-BG" sz="4000">
                <a:solidFill>
                  <a:schemeClr val="folHlink"/>
                </a:solidFill>
              </a:rPr>
              <a:t> </a:t>
            </a:r>
            <a:r>
              <a:rPr lang="bg-BG" altLang="bg-BG" sz="4000">
                <a:solidFill>
                  <a:schemeClr val="folHlink"/>
                </a:solidFill>
              </a:rPr>
              <a:t>и удовлетворява потребност или желание</a:t>
            </a:r>
            <a:endParaRPr lang="en-GB" altLang="bg-BG" sz="4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55B-0A5E-4983-A490-2E3DD7D59D85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4A387-97F0-466C-975D-2E983D662A79}" type="slidenum">
              <a:rPr lang="en-GB" altLang="bg-BG"/>
              <a:pPr/>
              <a:t>18</a:t>
            </a:fld>
            <a:endParaRPr lang="en-GB" altLang="bg-BG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6000" b="1"/>
              <a:t>Пазар</a:t>
            </a:r>
            <a:endParaRPr lang="en-GB" altLang="bg-BG" sz="6000" b="1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8913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2800" b="1">
                <a:solidFill>
                  <a:schemeClr val="folHlink"/>
                </a:solidFill>
              </a:rPr>
              <a:t>Група потенциални купувачи с общи потребности или проблеми,</a:t>
            </a:r>
            <a:r>
              <a:rPr lang="en-US" altLang="bg-BG" sz="2800" b="1">
                <a:solidFill>
                  <a:schemeClr val="folHlink"/>
                </a:solidFill>
              </a:rPr>
              <a:t> </a:t>
            </a:r>
            <a:r>
              <a:rPr lang="bg-BG" altLang="bg-BG" sz="2800" b="1">
                <a:solidFill>
                  <a:schemeClr val="folHlink"/>
                </a:solidFill>
              </a:rPr>
              <a:t>които могат да бъдат удовлетворени от конкретен продукт или услуга</a:t>
            </a:r>
            <a:endParaRPr lang="en-US" altLang="bg-BG" sz="2800" b="1">
              <a:solidFill>
                <a:schemeClr val="folHlink"/>
              </a:solidFill>
            </a:endParaRPr>
          </a:p>
          <a:p>
            <a:pPr lvl="2">
              <a:lnSpc>
                <a:spcPct val="90000"/>
              </a:lnSpc>
            </a:pPr>
            <a:r>
              <a:rPr lang="bg-BG" altLang="bg-BG" b="1"/>
              <a:t>Потребителски пазар</a:t>
            </a:r>
            <a:endParaRPr lang="en-US" altLang="bg-BG" b="1"/>
          </a:p>
          <a:p>
            <a:pPr lvl="2">
              <a:lnSpc>
                <a:spcPct val="90000"/>
              </a:lnSpc>
            </a:pPr>
            <a:r>
              <a:rPr lang="bg-BG" altLang="bg-BG" b="1"/>
              <a:t>Промишлен пазар</a:t>
            </a:r>
            <a:endParaRPr lang="en-US" altLang="bg-BG" b="1"/>
          </a:p>
          <a:p>
            <a:pPr lvl="2">
              <a:lnSpc>
                <a:spcPct val="90000"/>
              </a:lnSpc>
            </a:pPr>
            <a:r>
              <a:rPr lang="bg-BG" altLang="bg-BG" b="1"/>
              <a:t>Институционен пазар</a:t>
            </a:r>
            <a:endParaRPr lang="en-US" altLang="bg-BG" b="1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bg-BG" sz="1600" b="1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bg-BG" sz="16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800" b="1">
                <a:solidFill>
                  <a:schemeClr val="folHlink"/>
                </a:solidFill>
              </a:rPr>
              <a:t>	</a:t>
            </a:r>
            <a:r>
              <a:rPr lang="bg-BG" altLang="bg-BG" sz="2800" b="1">
                <a:solidFill>
                  <a:schemeClr val="folHlink"/>
                </a:solidFill>
              </a:rPr>
              <a:t>Купувач и Потребител</a:t>
            </a:r>
            <a:endParaRPr lang="en-US" altLang="bg-BG" b="1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400"/>
              <a:t>				</a:t>
            </a:r>
            <a:endParaRPr lang="en-GB" altLang="bg-BG" sz="2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A00D-2455-4290-AD6A-9A233A60E0CD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49E3-56A3-48CC-B7B2-5658BD29B3D0}" type="slidenum">
              <a:rPr lang="en-GB" altLang="bg-BG"/>
              <a:pPr/>
              <a:t>19</a:t>
            </a:fld>
            <a:endParaRPr lang="en-GB" altLang="bg-BG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5400" b="1"/>
              <a:t>Пазари</a:t>
            </a:r>
            <a:endParaRPr lang="en-GB" altLang="bg-BG" sz="5400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bg-BG" sz="4000">
              <a:solidFill>
                <a:schemeClr val="folHlink"/>
              </a:solidFill>
            </a:endParaRPr>
          </a:p>
          <a:p>
            <a:r>
              <a:rPr lang="bg-BG" altLang="bg-BG" sz="4000">
                <a:solidFill>
                  <a:schemeClr val="folHlink"/>
                </a:solidFill>
              </a:rPr>
              <a:t>Свободен пазар</a:t>
            </a:r>
            <a:endParaRPr lang="en-US" altLang="bg-BG" sz="4000">
              <a:solidFill>
                <a:schemeClr val="folHlink"/>
              </a:solidFill>
            </a:endParaRPr>
          </a:p>
          <a:p>
            <a:r>
              <a:rPr lang="bg-BG" altLang="bg-BG" sz="4000">
                <a:solidFill>
                  <a:schemeClr val="folHlink"/>
                </a:solidFill>
              </a:rPr>
              <a:t>Регулиран пазар</a:t>
            </a:r>
            <a:endParaRPr lang="en-US" altLang="bg-BG" sz="4000">
              <a:solidFill>
                <a:schemeClr val="folHlink"/>
              </a:solidFill>
            </a:endParaRPr>
          </a:p>
          <a:p>
            <a:r>
              <a:rPr lang="bg-BG" altLang="bg-BG" sz="4000">
                <a:solidFill>
                  <a:schemeClr val="folHlink"/>
                </a:solidFill>
              </a:rPr>
              <a:t>Де-регулиран пазар</a:t>
            </a:r>
            <a:endParaRPr lang="en-GB" altLang="bg-BG" sz="4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246-0977-4F1A-B054-9267118D7B3B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BC0D-ED3F-41E1-B644-7420B4F4F893}" type="slidenum">
              <a:rPr lang="en-GB" altLang="bg-BG"/>
              <a:pPr/>
              <a:t>2</a:t>
            </a:fld>
            <a:endParaRPr lang="en-GB" altLang="bg-BG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bg-BG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bg-BG"/>
              <a:t>smarketing.org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1933-665B-4C9B-9D58-A67A5E52111D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A58E-5EB2-4179-97AA-F0C0426BCA5A}" type="slidenum">
              <a:rPr lang="en-GB" altLang="bg-BG"/>
              <a:pPr/>
              <a:t>20</a:t>
            </a:fld>
            <a:endParaRPr lang="en-GB" altLang="bg-BG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b="1"/>
              <a:t>Нерегулирани и</a:t>
            </a:r>
            <a:r>
              <a:rPr lang="en-US" altLang="bg-BG" b="1"/>
              <a:t> </a:t>
            </a:r>
            <a:r>
              <a:rPr lang="bg-BG" altLang="bg-BG" b="1"/>
              <a:t>Де-регулирани пазари</a:t>
            </a:r>
            <a:endParaRPr lang="en-GB" altLang="bg-BG" b="1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b="1">
                <a:solidFill>
                  <a:schemeClr val="folHlink"/>
                </a:solidFill>
                <a:latin typeface="Tahoma" panose="020B0604030504040204" pitchFamily="34" charset="0"/>
              </a:rPr>
              <a:t>Нерегулиран пазар</a:t>
            </a:r>
            <a:r>
              <a:rPr lang="en-US" altLang="bg-BG" b="1">
                <a:solidFill>
                  <a:schemeClr val="folHlink"/>
                </a:solidFill>
              </a:rPr>
              <a:t> :</a:t>
            </a:r>
            <a:r>
              <a:rPr lang="en-US" altLang="bg-BG" sz="280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800"/>
              <a:t>			</a:t>
            </a:r>
            <a:r>
              <a:rPr lang="bg-BG" altLang="bg-BG" b="1">
                <a:solidFill>
                  <a:srgbClr val="00FF00"/>
                </a:solidFill>
              </a:rPr>
              <a:t>уличният пазар</a:t>
            </a:r>
            <a:r>
              <a:rPr lang="en-US" altLang="bg-BG" sz="2800">
                <a:solidFill>
                  <a:srgbClr val="00FF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800"/>
              <a:t>		</a:t>
            </a:r>
            <a:r>
              <a:rPr lang="bg-BG" altLang="bg-BG" sz="2800"/>
              <a:t>купувачът носи всички рискове</a:t>
            </a:r>
            <a:endParaRPr lang="en-US" altLang="bg-BG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bg-BG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b="1">
                <a:solidFill>
                  <a:schemeClr val="folHlink"/>
                </a:solidFill>
                <a:latin typeface="Tahoma" panose="020B0604030504040204" pitchFamily="34" charset="0"/>
              </a:rPr>
              <a:t>Де-регулиран пазар</a:t>
            </a:r>
            <a:r>
              <a:rPr lang="en-US" altLang="bg-BG" sz="2800" b="1">
                <a:solidFill>
                  <a:schemeClr val="folHlink"/>
                </a:solidFill>
              </a:rPr>
              <a:t> :</a:t>
            </a:r>
            <a:r>
              <a:rPr lang="en-US" altLang="bg-BG" sz="2800"/>
              <a:t> </a:t>
            </a:r>
            <a:r>
              <a:rPr lang="bg-BG" altLang="bg-BG" sz="2800"/>
              <a:t>Отпадане на съществуващи ограничения,</a:t>
            </a:r>
            <a:r>
              <a:rPr lang="en-US" altLang="bg-BG" sz="2800"/>
              <a:t> </a:t>
            </a:r>
            <a:r>
              <a:rPr lang="bg-BG" altLang="bg-BG" sz="2800"/>
              <a:t>целящи нарастване на конкуренцията</a:t>
            </a:r>
            <a:r>
              <a:rPr lang="en-US" altLang="bg-BG" sz="2800"/>
              <a:t> </a:t>
            </a:r>
            <a:r>
              <a:rPr lang="bg-BG" altLang="bg-BG" sz="2800"/>
              <a:t>и обогатяване на възможностите на клиентите</a:t>
            </a:r>
            <a:endParaRPr lang="en-US" altLang="bg-BG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800"/>
              <a:t>		</a:t>
            </a:r>
            <a:r>
              <a:rPr lang="bg-BG" altLang="bg-BG" b="1">
                <a:solidFill>
                  <a:srgbClr val="00FF00"/>
                </a:solidFill>
              </a:rPr>
              <a:t>телекомуникациите</a:t>
            </a:r>
            <a:r>
              <a:rPr lang="en-US" altLang="bg-BG" b="1">
                <a:solidFill>
                  <a:srgbClr val="00FF00"/>
                </a:solidFill>
              </a:rPr>
              <a:t>; e-</a:t>
            </a:r>
            <a:r>
              <a:rPr lang="bg-BG" altLang="bg-BG" b="1">
                <a:solidFill>
                  <a:srgbClr val="00FF00"/>
                </a:solidFill>
              </a:rPr>
              <a:t>търговия</a:t>
            </a:r>
            <a:endParaRPr lang="en-US" altLang="bg-BG" b="1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bg-BG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2EF2-22CA-4DA2-838A-ED6702D4D7E9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DB469-C22A-4796-83B3-CC7133898A40}" type="slidenum">
              <a:rPr lang="en-GB" altLang="bg-BG"/>
              <a:pPr/>
              <a:t>21</a:t>
            </a:fld>
            <a:endParaRPr lang="en-GB" altLang="bg-BG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/>
              <a:t>Проста размяна</a:t>
            </a:r>
            <a:endParaRPr lang="en-GB" altLang="bg-BG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685800" y="3200400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57200" y="3200400"/>
            <a:ext cx="2438400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3600">
                <a:solidFill>
                  <a:schemeClr val="hlink"/>
                </a:solidFill>
                <a:latin typeface="Tahoma" panose="020B0604030504040204" pitchFamily="34" charset="0"/>
              </a:rPr>
              <a:t>Продавач</a:t>
            </a:r>
            <a:endParaRPr kumimoji="0" lang="en-GB" altLang="bg-BG" sz="3600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638800" y="3276600"/>
            <a:ext cx="2133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5638800" y="3276600"/>
            <a:ext cx="2133600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3600">
                <a:solidFill>
                  <a:schemeClr val="hlink"/>
                </a:solidFill>
                <a:latin typeface="Tahoma" panose="020B0604030504040204" pitchFamily="34" charset="0"/>
              </a:rPr>
              <a:t>Купувач</a:t>
            </a:r>
            <a:endParaRPr kumimoji="0" lang="en-GB" altLang="bg-BG" sz="3600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 flipV="1">
            <a:off x="1219200" y="2286000"/>
            <a:ext cx="2362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057400" y="19050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b="1">
                <a:solidFill>
                  <a:schemeClr val="accent1"/>
                </a:solidFill>
              </a:rPr>
              <a:t>Нещо, което има стойност</a:t>
            </a:r>
            <a:endParaRPr kumimoji="0" lang="en-GB" altLang="bg-BG" b="1">
              <a:solidFill>
                <a:schemeClr val="accent1"/>
              </a:solidFill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71800" y="2667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bg-BG" altLang="bg-BG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2438400" y="2667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/>
              <a:t>Стоки, услуги, изгоди</a:t>
            </a:r>
            <a:endParaRPr kumimoji="0" lang="en-GB" altLang="bg-BG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4419600" y="3962400"/>
            <a:ext cx="2514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133600" y="47244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b="1">
                <a:solidFill>
                  <a:schemeClr val="accent1"/>
                </a:solidFill>
              </a:rPr>
              <a:t>Нещо, което има стойност</a:t>
            </a:r>
            <a:endParaRPr kumimoji="0" lang="en-GB" altLang="bg-BG" b="1">
              <a:solidFill>
                <a:schemeClr val="accent1"/>
              </a:solidFill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2362200" y="39624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bg-BG" altLang="bg-BG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981200" y="39624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/>
              <a:t>Пари, нещо друго със стойност</a:t>
            </a:r>
            <a:endParaRPr kumimoji="0" lang="en-GB" altLang="bg-BG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 flipV="1">
            <a:off x="1295400" y="3962400"/>
            <a:ext cx="2057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4343400" y="2362200"/>
            <a:ext cx="2590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FE9D-39C8-470F-B729-5776B1285440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9FCF-226B-411E-8650-059A641150A3}" type="slidenum">
              <a:rPr lang="en-GB" altLang="bg-BG"/>
              <a:pPr/>
              <a:t>22</a:t>
            </a:fld>
            <a:endParaRPr lang="en-GB" altLang="bg-BG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b="1"/>
              <a:t>Размяна с участието на посредници</a:t>
            </a:r>
            <a:endParaRPr lang="en-US" altLang="bg-BG" b="1"/>
          </a:p>
        </p:txBody>
      </p:sp>
      <p:sp>
        <p:nvSpPr>
          <p:cNvPr id="40963" name="Oval 3"/>
          <p:cNvSpPr>
            <a:spLocks noChangeArrowheads="1"/>
          </p:cNvSpPr>
          <p:nvPr/>
        </p:nvSpPr>
        <p:spPr bwMode="auto">
          <a:xfrm>
            <a:off x="457200" y="2819400"/>
            <a:ext cx="1657350" cy="914400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chemeClr val="bg2"/>
                </a:solidFill>
                <a:latin typeface="Arial" panose="020B0604020202020204" pitchFamily="34" charset="0"/>
              </a:rPr>
              <a:t>Производител</a:t>
            </a:r>
            <a:endParaRPr kumimoji="0" lang="en-US" altLang="bg-BG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2514600" y="2819400"/>
            <a:ext cx="1657350" cy="914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chemeClr val="bg2"/>
                </a:solidFill>
                <a:latin typeface="Arial" panose="020B0604020202020204" pitchFamily="34" charset="0"/>
              </a:rPr>
              <a:t>Търговец</a:t>
            </a:r>
          </a:p>
          <a:p>
            <a:pPr algn="ctr"/>
            <a:r>
              <a:rPr kumimoji="0" lang="bg-BG" altLang="bg-BG" b="1">
                <a:solidFill>
                  <a:schemeClr val="bg2"/>
                </a:solidFill>
                <a:latin typeface="Arial" panose="020B0604020202020204" pitchFamily="34" charset="0"/>
              </a:rPr>
              <a:t>на едро</a:t>
            </a:r>
            <a:endParaRPr kumimoji="0" lang="en-US" altLang="bg-BG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4495800" y="2743200"/>
            <a:ext cx="1657350" cy="914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rgbClr val="FF6600"/>
                </a:solidFill>
                <a:latin typeface="Arial" panose="020B0604020202020204" pitchFamily="34" charset="0"/>
              </a:rPr>
              <a:t>Търговец</a:t>
            </a:r>
          </a:p>
          <a:p>
            <a:pPr algn="ctr"/>
            <a:r>
              <a:rPr kumimoji="0" lang="bg-BG" altLang="bg-BG" b="1">
                <a:solidFill>
                  <a:srgbClr val="FF6600"/>
                </a:solidFill>
                <a:latin typeface="Arial" panose="020B0604020202020204" pitchFamily="34" charset="0"/>
              </a:rPr>
              <a:t>на дребно</a:t>
            </a:r>
            <a:endParaRPr kumimoji="0" lang="en-US" altLang="bg-BG" b="1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6781800" y="2743200"/>
            <a:ext cx="1657350" cy="914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chemeClr val="hlink"/>
                </a:solidFill>
                <a:latin typeface="Arial" panose="020B0604020202020204" pitchFamily="34" charset="0"/>
              </a:rPr>
              <a:t>Купувач</a:t>
            </a:r>
            <a:endParaRPr kumimoji="0" lang="en-US" altLang="bg-BG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2133600" y="33528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4191000" y="32766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6172200" y="32766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6096000" y="30480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4038600" y="30480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2057400" y="31242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37CAC-AC23-4EA4-AF35-C959533F75B1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CDB0-71AC-4A2A-90AE-807FEA05AD30}" type="slidenum">
              <a:rPr lang="en-GB" altLang="bg-BG"/>
              <a:pPr/>
              <a:t>23</a:t>
            </a:fld>
            <a:endParaRPr lang="en-GB" altLang="bg-BG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bg-BG" altLang="bg-BG" sz="5400"/>
              <a:t>Маркетинг</a:t>
            </a:r>
            <a:endParaRPr lang="en-GB" altLang="bg-BG" sz="540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bg-BG" altLang="bg-BG" sz="44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</a:pPr>
            <a:r>
              <a:rPr lang="bg-BG" altLang="bg-BG" sz="4400">
                <a:solidFill>
                  <a:srgbClr val="00FF00"/>
                </a:solidFill>
              </a:rPr>
              <a:t>Процес на планиране и изпълнение на различни дейности,</a:t>
            </a:r>
            <a:r>
              <a:rPr lang="en-US" altLang="bg-BG" sz="4400">
                <a:solidFill>
                  <a:srgbClr val="00FF00"/>
                </a:solidFill>
              </a:rPr>
              <a:t> </a:t>
            </a:r>
            <a:r>
              <a:rPr lang="bg-BG" altLang="bg-BG" sz="4400">
                <a:solidFill>
                  <a:srgbClr val="00FF00"/>
                </a:solidFill>
              </a:rPr>
              <a:t>свързани с продажбата на стоки</a:t>
            </a:r>
            <a:r>
              <a:rPr lang="en-US" altLang="bg-BG" sz="4400">
                <a:solidFill>
                  <a:srgbClr val="00FF00"/>
                </a:solidFill>
              </a:rPr>
              <a:t>,</a:t>
            </a:r>
            <a:r>
              <a:rPr lang="bg-BG" altLang="bg-BG" sz="4400">
                <a:solidFill>
                  <a:srgbClr val="00FF00"/>
                </a:solidFill>
              </a:rPr>
              <a:t> услуги</a:t>
            </a:r>
            <a:r>
              <a:rPr lang="en-US" altLang="bg-BG" sz="4400">
                <a:solidFill>
                  <a:srgbClr val="00FF00"/>
                </a:solidFill>
              </a:rPr>
              <a:t> </a:t>
            </a:r>
            <a:r>
              <a:rPr lang="bg-BG" altLang="bg-BG" sz="4400">
                <a:solidFill>
                  <a:srgbClr val="00FF00"/>
                </a:solidFill>
              </a:rPr>
              <a:t>или идеи,</a:t>
            </a:r>
            <a:r>
              <a:rPr lang="en-US" altLang="bg-BG" sz="4400">
                <a:solidFill>
                  <a:srgbClr val="00FF00"/>
                </a:solidFill>
              </a:rPr>
              <a:t> </a:t>
            </a:r>
            <a:r>
              <a:rPr lang="bg-BG" altLang="bg-BG" sz="4400">
                <a:solidFill>
                  <a:srgbClr val="00FF00"/>
                </a:solidFill>
              </a:rPr>
              <a:t>които водят до размяна между продавач и купувач</a:t>
            </a:r>
            <a:r>
              <a:rPr lang="en-US" altLang="bg-BG" sz="4400">
                <a:solidFill>
                  <a:srgbClr val="00FF00"/>
                </a:solidFill>
              </a:rPr>
              <a:t> </a:t>
            </a:r>
            <a:endParaRPr lang="bg-BG" altLang="bg-BG" sz="44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4000"/>
              <a:t>	</a:t>
            </a:r>
            <a:r>
              <a:rPr lang="en-US" altLang="bg-BG" sz="4000"/>
              <a:t>(W.Keegan, S.Moriarty, T.Duncan)</a:t>
            </a:r>
            <a:endParaRPr lang="bg-BG" altLang="bg-BG" sz="4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bg-BG" sz="4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61ED-A3B3-4F51-A6B1-26B7B4525790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0EE77-2696-49FE-9C7B-24C26E2A022E}" type="slidenum">
              <a:rPr lang="en-GB" altLang="bg-BG"/>
              <a:pPr/>
              <a:t>24</a:t>
            </a:fld>
            <a:endParaRPr lang="en-GB" altLang="bg-BG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bg-BG" altLang="bg-BG" sz="6000" b="1"/>
              <a:t>Маркетинг</a:t>
            </a:r>
            <a:endParaRPr lang="en-GB" altLang="bg-BG" sz="6000" b="1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5257800"/>
          </a:xfrm>
        </p:spPr>
        <p:txBody>
          <a:bodyPr/>
          <a:lstStyle/>
          <a:p>
            <a:endParaRPr lang="en-US" altLang="bg-BG" sz="3600"/>
          </a:p>
          <a:p>
            <a:endParaRPr lang="bg-BG" altLang="bg-BG" sz="4400">
              <a:solidFill>
                <a:schemeClr val="accent1"/>
              </a:solidFill>
            </a:endParaRPr>
          </a:p>
          <a:p>
            <a:r>
              <a:rPr lang="bg-BG" altLang="bg-BG" sz="4400">
                <a:solidFill>
                  <a:schemeClr val="accent1"/>
                </a:solidFill>
              </a:rPr>
              <a:t>Маркетингът е човешка дейност, която води до удовлетворяване на потребности и желания чрез размяна</a:t>
            </a:r>
            <a:r>
              <a:rPr lang="en-US" altLang="bg-BG" sz="4400"/>
              <a:t> </a:t>
            </a:r>
            <a:endParaRPr lang="bg-BG" altLang="bg-BG" sz="4400"/>
          </a:p>
          <a:p>
            <a:pPr lvl="4">
              <a:buFontTx/>
              <a:buNone/>
            </a:pPr>
            <a:r>
              <a:rPr lang="bg-BG" altLang="bg-BG" sz="3200"/>
              <a:t>					</a:t>
            </a:r>
            <a:r>
              <a:rPr lang="en-US" altLang="bg-BG" sz="3600"/>
              <a:t>(Ph.Kotler)</a:t>
            </a:r>
            <a:endParaRPr lang="en-GB" altLang="bg-BG" sz="36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7F3-44EA-491F-A318-A9F4BDB5C521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5F56-4F84-4293-B4C0-3ED831CD5757}" type="slidenum">
              <a:rPr lang="en-GB" altLang="bg-BG"/>
              <a:pPr/>
              <a:t>25</a:t>
            </a:fld>
            <a:endParaRPr lang="en-GB" altLang="bg-BG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bg-BG" altLang="bg-BG" sz="5400"/>
              <a:t>Маркетинг</a:t>
            </a:r>
            <a:endParaRPr lang="en-GB" altLang="bg-BG" sz="54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3600">
                <a:solidFill>
                  <a:srgbClr val="00FF00"/>
                </a:solidFill>
              </a:rPr>
              <a:t>	</a:t>
            </a:r>
            <a:r>
              <a:rPr lang="bg-BG" altLang="bg-BG" sz="4000">
                <a:solidFill>
                  <a:srgbClr val="00FF00"/>
                </a:solidFill>
              </a:rPr>
              <a:t>Маркетингът е управленски процес,</a:t>
            </a:r>
            <a:r>
              <a:rPr lang="en-US" altLang="bg-BG" sz="4000">
                <a:solidFill>
                  <a:srgbClr val="00FF00"/>
                </a:solidFill>
              </a:rPr>
              <a:t> </a:t>
            </a:r>
            <a:r>
              <a:rPr lang="bg-BG" altLang="bg-BG" sz="4000">
                <a:solidFill>
                  <a:srgbClr val="00FF00"/>
                </a:solidFill>
              </a:rPr>
              <a:t>отговорен за разпознаването,</a:t>
            </a:r>
            <a:r>
              <a:rPr lang="en-US" altLang="bg-BG" sz="4000">
                <a:solidFill>
                  <a:srgbClr val="00FF00"/>
                </a:solidFill>
              </a:rPr>
              <a:t> </a:t>
            </a:r>
            <a:r>
              <a:rPr lang="bg-BG" altLang="bg-BG" sz="4000">
                <a:solidFill>
                  <a:srgbClr val="00FF00"/>
                </a:solidFill>
              </a:rPr>
              <a:t>оценката</a:t>
            </a:r>
            <a:r>
              <a:rPr lang="en-US" altLang="bg-BG" sz="4000">
                <a:solidFill>
                  <a:srgbClr val="00FF00"/>
                </a:solidFill>
              </a:rPr>
              <a:t> </a:t>
            </a:r>
            <a:r>
              <a:rPr lang="bg-BG" altLang="bg-BG" sz="4000">
                <a:solidFill>
                  <a:srgbClr val="00FF00"/>
                </a:solidFill>
              </a:rPr>
              <a:t>и удовлетворяването на</a:t>
            </a:r>
            <a:r>
              <a:rPr lang="en-US" altLang="bg-BG" sz="4000">
                <a:solidFill>
                  <a:srgbClr val="00FF00"/>
                </a:solidFill>
              </a:rPr>
              <a:t> </a:t>
            </a:r>
            <a:r>
              <a:rPr lang="bg-BG" altLang="bg-BG" sz="4000">
                <a:solidFill>
                  <a:srgbClr val="00FF00"/>
                </a:solidFill>
              </a:rPr>
              <a:t>потребителските изисквания</a:t>
            </a:r>
            <a:r>
              <a:rPr lang="en-US" altLang="bg-BG" sz="4000">
                <a:solidFill>
                  <a:srgbClr val="00FF00"/>
                </a:solidFill>
              </a:rPr>
              <a:t> </a:t>
            </a:r>
            <a:endParaRPr lang="bg-BG" altLang="bg-BG" sz="40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4000">
                <a:solidFill>
                  <a:srgbClr val="00FF00"/>
                </a:solidFill>
              </a:rPr>
              <a:t>	срещу печалба</a:t>
            </a:r>
            <a:endParaRPr lang="en-US" altLang="bg-BG" sz="40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3600"/>
              <a:t>			</a:t>
            </a:r>
            <a:r>
              <a:rPr lang="en-US" altLang="bg-BG"/>
              <a:t>British Chartered Institute of 					Marketing, UK</a:t>
            </a:r>
            <a:endParaRPr lang="en-GB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8D4A-20E4-4689-9AF3-6BD68D6E3D3D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7882C-03D7-45DF-944D-D0B048C8311A}" type="slidenum">
              <a:rPr lang="en-GB" altLang="bg-BG"/>
              <a:pPr/>
              <a:t>26</a:t>
            </a:fld>
            <a:endParaRPr lang="en-GB" altLang="bg-BG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/>
              <a:t>Две главни цели</a:t>
            </a:r>
            <a:endParaRPr lang="en-GB" altLang="bg-BG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bg-BG"/>
          </a:p>
          <a:p>
            <a:pPr>
              <a:lnSpc>
                <a:spcPct val="90000"/>
              </a:lnSpc>
            </a:pPr>
            <a:r>
              <a:rPr lang="bg-BG" altLang="bg-BG" sz="4400">
                <a:solidFill>
                  <a:schemeClr val="accent1"/>
                </a:solidFill>
              </a:rPr>
              <a:t>Удовлетворяване на потребителските потребности</a:t>
            </a:r>
          </a:p>
          <a:p>
            <a:pPr>
              <a:lnSpc>
                <a:spcPct val="90000"/>
              </a:lnSpc>
            </a:pPr>
            <a:endParaRPr lang="en-US" altLang="bg-BG" sz="440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bg-BG" altLang="bg-BG" sz="4400">
                <a:solidFill>
                  <a:srgbClr val="00FF00"/>
                </a:solidFill>
              </a:rPr>
              <a:t>Постигането на конкурентни предимства </a:t>
            </a:r>
            <a:endParaRPr lang="en-US" altLang="bg-BG" sz="4400">
              <a:solidFill>
                <a:srgbClr val="00FF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bg-BG" sz="4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BC98-FCE9-4561-A50E-2E5D69FD62CD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80D4-3970-44CF-9664-4E8E17CA56D5}" type="slidenum">
              <a:rPr lang="en-GB" altLang="bg-BG"/>
              <a:pPr/>
              <a:t>27</a:t>
            </a:fld>
            <a:endParaRPr lang="en-GB" altLang="bg-BG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b="1"/>
              <a:t>Потребителна стойност</a:t>
            </a:r>
            <a:r>
              <a:rPr lang="en-US" altLang="bg-BG" b="1"/>
              <a:t> &amp; </a:t>
            </a:r>
            <a:r>
              <a:rPr lang="bg-BG" altLang="bg-BG" b="1"/>
              <a:t>Ползи</a:t>
            </a:r>
            <a:endParaRPr lang="en-GB" altLang="bg-BG" b="1"/>
          </a:p>
        </p:txBody>
      </p:sp>
      <p:sp>
        <p:nvSpPr>
          <p:cNvPr id="64515" name="Oval 3"/>
          <p:cNvSpPr>
            <a:spLocks noChangeArrowheads="1"/>
          </p:cNvSpPr>
          <p:nvPr/>
        </p:nvSpPr>
        <p:spPr bwMode="auto">
          <a:xfrm>
            <a:off x="3276600" y="2514600"/>
            <a:ext cx="22860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hlink"/>
                </a:solidFill>
                <a:latin typeface="Tahoma" panose="020B0604030504040204" pitchFamily="34" charset="0"/>
              </a:rPr>
              <a:t>Ползи</a:t>
            </a:r>
            <a:endParaRPr kumimoji="0" lang="en-US" altLang="bg-BG" sz="3200" b="1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14400" y="2286000"/>
            <a:ext cx="1828800" cy="914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bg2"/>
                </a:solidFill>
              </a:rPr>
              <a:t>Форма,</a:t>
            </a:r>
          </a:p>
          <a:p>
            <a:pPr algn="ctr"/>
            <a:r>
              <a:rPr kumimoji="0" lang="bg-BG" altLang="bg-BG" sz="3200" b="1">
                <a:solidFill>
                  <a:schemeClr val="bg2"/>
                </a:solidFill>
              </a:rPr>
              <a:t>цена</a:t>
            </a:r>
            <a:endParaRPr kumimoji="0" lang="en-GB" altLang="bg-BG" sz="3200" b="1">
              <a:solidFill>
                <a:schemeClr val="bg2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914400" y="4343400"/>
            <a:ext cx="1828800" cy="914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bg2"/>
                </a:solidFill>
              </a:rPr>
              <a:t>Задачи</a:t>
            </a:r>
            <a:r>
              <a:rPr kumimoji="0" lang="en-US" altLang="bg-BG" sz="3200" b="1">
                <a:solidFill>
                  <a:schemeClr val="bg2"/>
                </a:solidFill>
              </a:rPr>
              <a:t>,</a:t>
            </a:r>
          </a:p>
          <a:p>
            <a:pPr algn="ctr"/>
            <a:r>
              <a:rPr kumimoji="0" lang="bg-BG" altLang="bg-BG" sz="2000" b="1">
                <a:solidFill>
                  <a:schemeClr val="bg2"/>
                </a:solidFill>
              </a:rPr>
              <a:t>които решава</a:t>
            </a:r>
            <a:endParaRPr kumimoji="0" lang="en-GB" altLang="bg-BG" sz="2000" b="1">
              <a:solidFill>
                <a:schemeClr val="bg2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248400" y="2286000"/>
            <a:ext cx="1828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bg1"/>
                </a:solidFill>
              </a:rPr>
              <a:t>Време</a:t>
            </a:r>
            <a:endParaRPr kumimoji="0" lang="en-GB" altLang="bg-BG" sz="3200" b="1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6248400" y="3505200"/>
            <a:ext cx="1828800" cy="6858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bg1"/>
                </a:solidFill>
              </a:rPr>
              <a:t>Място</a:t>
            </a:r>
            <a:endParaRPr kumimoji="0" lang="en-GB" altLang="bg-BG" sz="3200" b="1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248400" y="4724400"/>
            <a:ext cx="2514600" cy="685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bg1"/>
                </a:solidFill>
              </a:rPr>
              <a:t>Собственост</a:t>
            </a:r>
            <a:endParaRPr kumimoji="0" lang="en-GB" altLang="bg-BG" sz="3200" b="1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V="1">
            <a:off x="5410200" y="2667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743200" y="2590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V="1">
            <a:off x="2743200" y="4191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5562600" y="3733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 flipV="1">
            <a:off x="5181600" y="43434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3A17-2845-4684-8848-B1CB29CA8552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57C69-8064-469F-842A-F812E866196B}" type="slidenum">
              <a:rPr lang="en-GB" altLang="bg-BG"/>
              <a:pPr/>
              <a:t>28</a:t>
            </a:fld>
            <a:endParaRPr lang="en-GB" altLang="bg-BG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bg-BG" altLang="bg-BG" b="1"/>
              <a:t>Потребителна стойност</a:t>
            </a:r>
            <a:endParaRPr lang="en-GB" altLang="bg-BG" b="1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762000" y="3200400"/>
            <a:ext cx="1676400" cy="83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От </a:t>
            </a:r>
          </a:p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стоката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990600" y="4114800"/>
            <a:ext cx="29718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От обслужването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4191000" y="4114800"/>
            <a:ext cx="1676400" cy="838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Престиж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5105400" y="3200400"/>
            <a:ext cx="1752600" cy="762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Създадени</a:t>
            </a:r>
          </a:p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връзки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685800" y="5715000"/>
            <a:ext cx="1676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chemeClr val="hlink"/>
                </a:solidFill>
              </a:rPr>
              <a:t>Финансови</a:t>
            </a:r>
          </a:p>
          <a:p>
            <a:pPr algn="ctr"/>
            <a:r>
              <a:rPr kumimoji="0" lang="bg-BG" altLang="bg-BG" b="1">
                <a:solidFill>
                  <a:schemeClr val="hlink"/>
                </a:solidFill>
              </a:rPr>
              <a:t>разходи</a:t>
            </a:r>
            <a:endParaRPr kumimoji="0" lang="en-GB" altLang="bg-BG" b="1">
              <a:solidFill>
                <a:schemeClr val="hlink"/>
              </a:solidFill>
            </a:endParaRP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2514600" y="5715000"/>
            <a:ext cx="1371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Време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3962400" y="5715000"/>
            <a:ext cx="1524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Усилия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5562600" y="5715000"/>
            <a:ext cx="1447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chemeClr val="hlink"/>
                </a:solidFill>
              </a:rPr>
              <a:t>Психоло-</a:t>
            </a:r>
          </a:p>
          <a:p>
            <a:pPr algn="ctr"/>
            <a:r>
              <a:rPr kumimoji="0" lang="bg-BG" altLang="bg-BG" b="1">
                <a:solidFill>
                  <a:schemeClr val="hlink"/>
                </a:solidFill>
              </a:rPr>
              <a:t>гически</a:t>
            </a:r>
            <a:endParaRPr kumimoji="0" lang="en-GB" altLang="bg-BG" b="1">
              <a:solidFill>
                <a:schemeClr val="hlink"/>
              </a:solidFill>
            </a:endParaRP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7086600" y="57150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chemeClr val="hlink"/>
                </a:solidFill>
              </a:rPr>
              <a:t>Други</a:t>
            </a:r>
            <a:endParaRPr kumimoji="0" lang="en-GB" altLang="bg-BG" b="1">
              <a:solidFill>
                <a:schemeClr val="hlink"/>
              </a:solidFill>
            </a:endParaRP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1447800" y="2057400"/>
            <a:ext cx="426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  <a:latin typeface="Tahoma" panose="020B0604030504040204" pitchFamily="34" charset="0"/>
              </a:rPr>
              <a:t>Възприемани изгоди</a:t>
            </a:r>
            <a:endParaRPr kumimoji="0" lang="en-GB" altLang="bg-BG" sz="2800" b="1">
              <a:solidFill>
                <a:schemeClr val="folHlink"/>
              </a:solidFill>
              <a:latin typeface="Tahoma" panose="020B0604030504040204" pitchFamily="34" charset="0"/>
            </a:endParaRP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3505200" y="50292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accent1"/>
                </a:solidFill>
                <a:latin typeface="Tahoma" panose="020B0604030504040204" pitchFamily="34" charset="0"/>
              </a:rPr>
              <a:t>Неудобства</a:t>
            </a:r>
            <a:endParaRPr kumimoji="0" lang="en-GB" altLang="bg-BG" sz="2800" b="1">
              <a:solidFill>
                <a:schemeClr val="accent1"/>
              </a:solidFill>
              <a:latin typeface="Tahoma" panose="020B0604030504040204" pitchFamily="34" charset="0"/>
            </a:endParaRP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1600200" y="54864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16002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32004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46482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>
            <a:off x="62484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>
            <a:off x="76200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>
            <a:off x="1371600" y="2590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>
            <a:off x="1371600" y="2590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>
            <a:off x="31242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>
            <a:off x="4800600" y="2590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802" name="Line 26"/>
          <p:cNvSpPr>
            <a:spLocks noChangeShapeType="1"/>
          </p:cNvSpPr>
          <p:nvPr/>
        </p:nvSpPr>
        <p:spPr bwMode="auto">
          <a:xfrm>
            <a:off x="6172200" y="2590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803" name="Line 27"/>
          <p:cNvSpPr>
            <a:spLocks noChangeShapeType="1"/>
          </p:cNvSpPr>
          <p:nvPr/>
        </p:nvSpPr>
        <p:spPr bwMode="auto">
          <a:xfrm flipV="1">
            <a:off x="7848600" y="1676400"/>
            <a:ext cx="3810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75804" name="Line 28"/>
          <p:cNvSpPr>
            <a:spLocks noChangeShapeType="1"/>
          </p:cNvSpPr>
          <p:nvPr/>
        </p:nvSpPr>
        <p:spPr bwMode="auto">
          <a:xfrm flipV="1">
            <a:off x="5791200" y="1676400"/>
            <a:ext cx="2438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ACA0-EE90-4DB7-9D3A-3A48E6BCCDBD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D233-E4DC-4295-89A8-FCAF51DD1705}" type="slidenum">
              <a:rPr lang="en-GB" altLang="bg-BG"/>
              <a:pPr/>
              <a:t>29</a:t>
            </a:fld>
            <a:endParaRPr lang="en-GB" altLang="bg-BG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bg-BG" altLang="bg-BG"/>
              <a:t>Маркетингови дейности</a:t>
            </a:r>
            <a:endParaRPr lang="en-GB" altLang="bg-BG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200400" y="35052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Текущи </a:t>
            </a:r>
          </a:p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маркетингови</a:t>
            </a:r>
          </a:p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отговорности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657600" y="1905000"/>
            <a:ext cx="2057400" cy="5334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Реклама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600200" y="2209800"/>
            <a:ext cx="1981200" cy="5334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Промоции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791200" y="2209800"/>
            <a:ext cx="2286000" cy="5334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Лична продажба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381000" y="2895600"/>
            <a:ext cx="2514600" cy="533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Складова политика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6019800" y="2895600"/>
            <a:ext cx="2286000" cy="609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Връзки с </a:t>
            </a:r>
          </a:p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обществеността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533400" y="3581400"/>
            <a:ext cx="20574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Обслужване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533400" y="4267200"/>
            <a:ext cx="23622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Поемане на риска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6477000" y="3581400"/>
            <a:ext cx="20574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Финансиране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6477000" y="4267200"/>
            <a:ext cx="20574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Купуване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914400" y="4953000"/>
            <a:ext cx="2057400" cy="533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Транспорт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1295400" y="5638800"/>
            <a:ext cx="20574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Изследвания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6172200" y="4953000"/>
            <a:ext cx="20574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Прогнозиране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5791200" y="5638800"/>
            <a:ext cx="20574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Ценообразуване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2133600" y="6324600"/>
            <a:ext cx="20574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Стокова гама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5105400" y="6324600"/>
            <a:ext cx="2057400" cy="533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Стандартизация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3581400" y="5562600"/>
            <a:ext cx="2057400" cy="609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Медийно</a:t>
            </a:r>
          </a:p>
          <a:p>
            <a:pPr algn="ctr"/>
            <a:r>
              <a:rPr kumimoji="0" lang="bg-BG" altLang="bg-BG">
                <a:solidFill>
                  <a:srgbClr val="AC1A21"/>
                </a:solidFill>
              </a:rPr>
              <a:t>присъствие</a:t>
            </a:r>
            <a:endParaRPr kumimoji="0" lang="en-GB" altLang="bg-BG">
              <a:solidFill>
                <a:srgbClr val="AC1A21"/>
              </a:solidFill>
            </a:endParaRPr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4648200" y="2438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H="1">
            <a:off x="5257800" y="2590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>
            <a:off x="5562600" y="31242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H="1">
            <a:off x="60198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H="1" flipV="1">
            <a:off x="6019800" y="44196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>
            <a:off x="32004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>
            <a:off x="2590800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>
            <a:off x="2895600" y="3124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 flipV="1">
            <a:off x="2590800" y="44196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V="1">
            <a:off x="2971800" y="480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flipV="1">
            <a:off x="3124200" y="5105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 flipV="1">
            <a:off x="3352800" y="5867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 flipV="1">
            <a:off x="4572000" y="525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 flipH="1" flipV="1">
            <a:off x="5791200" y="4800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 flipH="1" flipV="1">
            <a:off x="5638800" y="5105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 flipV="1">
            <a:off x="5715000" y="586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684D-039F-4566-862C-A5452F2095BC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35EB-F890-47E6-B3B4-26F4549E0243}" type="slidenum">
              <a:rPr lang="en-GB" altLang="bg-BG"/>
              <a:pPr/>
              <a:t>3</a:t>
            </a:fld>
            <a:endParaRPr lang="en-GB" altLang="bg-BG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bg-BG" altLang="bg-BG" b="1"/>
              <a:t>Защо е важно да се прилага маркетинг</a:t>
            </a:r>
            <a:r>
              <a:rPr lang="en-US" altLang="bg-BG" b="1"/>
              <a:t>?</a:t>
            </a:r>
            <a:endParaRPr lang="en-GB" altLang="bg-BG" b="1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89138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b="1">
                <a:solidFill>
                  <a:schemeClr val="accent1"/>
                </a:solidFill>
                <a:latin typeface="Tahoma" panose="020B0604030504040204" pitchFamily="34" charset="0"/>
              </a:rPr>
              <a:t>Маркетингът е наука за процесите на размяна</a:t>
            </a:r>
            <a:endParaRPr lang="en-US" altLang="bg-BG" b="1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bg-BG" sz="2800"/>
          </a:p>
          <a:p>
            <a:pPr>
              <a:lnSpc>
                <a:spcPct val="90000"/>
              </a:lnSpc>
            </a:pPr>
            <a:r>
              <a:rPr lang="bg-BG" altLang="bg-BG"/>
              <a:t>Размяната е основата на фирмената дейност</a:t>
            </a:r>
            <a:endParaRPr lang="en-US" altLang="bg-BG"/>
          </a:p>
          <a:p>
            <a:pPr>
              <a:lnSpc>
                <a:spcPct val="90000"/>
              </a:lnSpc>
            </a:pPr>
            <a:r>
              <a:rPr lang="bg-BG" altLang="bg-BG"/>
              <a:t>Ако фирмата не може да предизвика размяна – тя фалира</a:t>
            </a:r>
            <a:endParaRPr lang="en-US" altLang="bg-BG"/>
          </a:p>
          <a:p>
            <a:pPr>
              <a:lnSpc>
                <a:spcPct val="90000"/>
              </a:lnSpc>
            </a:pPr>
            <a:r>
              <a:rPr lang="bg-BG" altLang="bg-BG"/>
              <a:t>Много отрасли прилагат маркетинга</a:t>
            </a:r>
            <a:r>
              <a:rPr lang="bg-BG" altLang="bg-BG" sz="2800"/>
              <a:t>:</a:t>
            </a:r>
            <a:r>
              <a:rPr lang="en-US" altLang="bg-BG" sz="2800"/>
              <a:t> </a:t>
            </a:r>
            <a:r>
              <a:rPr lang="bg-BG" altLang="bg-BG" sz="2400"/>
              <a:t>Стоково производство</a:t>
            </a:r>
            <a:r>
              <a:rPr lang="en-US" altLang="bg-BG" sz="2400"/>
              <a:t>, </a:t>
            </a:r>
            <a:r>
              <a:rPr lang="bg-BG" altLang="bg-BG" sz="2400"/>
              <a:t>Услуги</a:t>
            </a:r>
            <a:r>
              <a:rPr lang="en-US" altLang="bg-BG" sz="2400"/>
              <a:t>,</a:t>
            </a:r>
            <a:r>
              <a:rPr lang="bg-BG" altLang="bg-BG" sz="2400"/>
              <a:t> Финансови услуги</a:t>
            </a:r>
            <a:r>
              <a:rPr lang="en-US" altLang="bg-BG" sz="2400"/>
              <a:t>, </a:t>
            </a:r>
            <a:r>
              <a:rPr lang="bg-BG" altLang="bg-BG" sz="2400"/>
              <a:t>	Партии и Политици</a:t>
            </a:r>
            <a:r>
              <a:rPr lang="en-US" altLang="bg-BG" sz="2400"/>
              <a:t>, </a:t>
            </a:r>
            <a:r>
              <a:rPr lang="bg-BG" altLang="bg-BG" sz="2400"/>
              <a:t>Университети</a:t>
            </a:r>
            <a:r>
              <a:rPr lang="en-US" altLang="bg-BG" sz="2400"/>
              <a:t>, </a:t>
            </a:r>
            <a:r>
              <a:rPr lang="bg-BG" altLang="bg-BG" sz="2400"/>
              <a:t>Медии</a:t>
            </a:r>
            <a:endParaRPr lang="en-US" altLang="bg-BG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bg-BG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bg-BG" sz="28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E2C1-4D15-4603-BB3C-D95302688647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7B22-1F9F-4606-ABAE-D03B91160217}" type="slidenum">
              <a:rPr lang="en-GB" altLang="bg-BG"/>
              <a:pPr/>
              <a:t>30</a:t>
            </a:fld>
            <a:endParaRPr lang="en-GB" altLang="bg-BG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6000"/>
              <a:t>Предназначение на Маркетинга</a:t>
            </a:r>
            <a:endParaRPr lang="en-GB" altLang="bg-BG" sz="60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80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>
                <a:solidFill>
                  <a:schemeClr val="folHlink"/>
                </a:solidFill>
              </a:rPr>
              <a:t>	</a:t>
            </a:r>
            <a:r>
              <a:rPr lang="bg-BG" altLang="bg-BG" sz="3600">
                <a:solidFill>
                  <a:schemeClr val="folHlink"/>
                </a:solidFill>
              </a:rPr>
              <a:t>Поради факта, че основното предназначение и цел на бизнеса е да създава и поддържа купувачи</a:t>
            </a:r>
            <a:r>
              <a:rPr lang="bg-BG" altLang="bg-BG">
                <a:solidFill>
                  <a:schemeClr val="folHlink"/>
                </a:solidFill>
              </a:rPr>
              <a:t>, </a:t>
            </a:r>
            <a:r>
              <a:rPr lang="bg-BG" altLang="bg-BG" sz="3600" u="sng">
                <a:solidFill>
                  <a:schemeClr val="folHlink"/>
                </a:solidFill>
              </a:rPr>
              <a:t>той има</a:t>
            </a:r>
            <a:r>
              <a:rPr lang="bg-BG" altLang="bg-BG" sz="3600">
                <a:solidFill>
                  <a:schemeClr val="folHlink"/>
                </a:solidFill>
              </a:rPr>
              <a:t> </a:t>
            </a:r>
            <a:r>
              <a:rPr lang="bg-BG" altLang="bg-BG" sz="3600" u="sng">
                <a:solidFill>
                  <a:schemeClr val="folHlink"/>
                </a:solidFill>
              </a:rPr>
              <a:t>две и само две важни функции</a:t>
            </a:r>
            <a:r>
              <a:rPr lang="en-US" altLang="bg-BG" sz="3600" u="sng">
                <a:solidFill>
                  <a:schemeClr val="folHlink"/>
                </a:solidFill>
              </a:rPr>
              <a:t> – </a:t>
            </a:r>
            <a:r>
              <a:rPr lang="bg-BG" altLang="bg-BG" sz="3600" u="sng">
                <a:solidFill>
                  <a:schemeClr val="folHlink"/>
                </a:solidFill>
              </a:rPr>
              <a:t>маркетинг и иновация</a:t>
            </a:r>
            <a:r>
              <a:rPr lang="en-US" altLang="bg-BG" sz="3600">
                <a:solidFill>
                  <a:schemeClr val="folHlink"/>
                </a:solidFill>
              </a:rPr>
              <a:t>. </a:t>
            </a:r>
            <a:r>
              <a:rPr lang="bg-BG" altLang="bg-BG" sz="3600">
                <a:solidFill>
                  <a:schemeClr val="folHlink"/>
                </a:solidFill>
              </a:rPr>
              <a:t>Главната функция на маркетинга е да създава и запазва купувачите при печалба</a:t>
            </a:r>
            <a:endParaRPr lang="en-US" altLang="bg-BG" sz="360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2800"/>
              <a:t>						</a:t>
            </a:r>
            <a:r>
              <a:rPr lang="en-US" altLang="bg-BG" sz="2800" b="1">
                <a:solidFill>
                  <a:srgbClr val="66FF33"/>
                </a:solidFill>
                <a:latin typeface="Tahoma" panose="020B0604030504040204" pitchFamily="34" charset="0"/>
              </a:rPr>
              <a:t>Peter Drucker</a:t>
            </a:r>
            <a:endParaRPr lang="en-GB" altLang="bg-BG" sz="2800" b="1">
              <a:solidFill>
                <a:srgbClr val="66FF33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D780-E48C-4C46-BF0D-9666465086AA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E61E-40C0-422E-BD34-C79C8170A712}" type="slidenum">
              <a:rPr lang="en-GB" altLang="bg-BG"/>
              <a:pPr/>
              <a:t>31</a:t>
            </a:fld>
            <a:endParaRPr lang="en-GB" altLang="bg-BG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5400"/>
              <a:t>Маркетинг концепция</a:t>
            </a:r>
            <a:endParaRPr lang="en-GB" altLang="bg-BG" sz="54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bg-BG"/>
              <a:t>	</a:t>
            </a:r>
            <a:endParaRPr lang="bg-BG" altLang="bg-BG"/>
          </a:p>
          <a:p>
            <a:pPr>
              <a:buFont typeface="Wingdings" panose="05000000000000000000" pitchFamily="2" charset="2"/>
              <a:buNone/>
            </a:pPr>
            <a:r>
              <a:rPr lang="en-US" altLang="bg-BG" sz="3600">
                <a:solidFill>
                  <a:schemeClr val="folHlink"/>
                </a:solidFill>
              </a:rPr>
              <a:t>	</a:t>
            </a:r>
            <a:r>
              <a:rPr lang="bg-BG" altLang="bg-BG" sz="4000">
                <a:solidFill>
                  <a:schemeClr val="folHlink"/>
                </a:solidFill>
              </a:rPr>
              <a:t>Постигане на фирмените цели</a:t>
            </a:r>
            <a:r>
              <a:rPr lang="en-US" altLang="bg-BG" sz="4000">
                <a:solidFill>
                  <a:schemeClr val="folHlink"/>
                </a:solidFill>
              </a:rPr>
              <a:t> </a:t>
            </a:r>
            <a:r>
              <a:rPr lang="bg-BG" altLang="bg-BG" sz="4000">
                <a:solidFill>
                  <a:schemeClr val="folHlink"/>
                </a:solidFill>
              </a:rPr>
              <a:t>чрез удовлетворяване на потребностите по-добре от конкурентите</a:t>
            </a:r>
            <a:endParaRPr lang="en-GB" altLang="bg-BG" sz="4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40F7-54C1-4B38-97FA-3801354CA0E6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0C04-7536-471E-B1E8-0E81DEAEF840}" type="slidenum">
              <a:rPr lang="en-GB" altLang="bg-BG"/>
              <a:pPr/>
              <a:t>32</a:t>
            </a:fld>
            <a:endParaRPr lang="en-GB" altLang="bg-BG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5400" b="1"/>
              <a:t>Маркетинг концепции</a:t>
            </a:r>
            <a:endParaRPr lang="en-GB" altLang="bg-BG" sz="5400" b="1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altLang="bg-BG" sz="4000" b="1">
                <a:solidFill>
                  <a:srgbClr val="CCFF99"/>
                </a:solidFill>
              </a:rPr>
              <a:t>Производствена</a:t>
            </a:r>
            <a:endParaRPr lang="en-US" altLang="bg-BG" sz="4000" b="1">
              <a:solidFill>
                <a:srgbClr val="CCFF99"/>
              </a:solidFill>
            </a:endParaRPr>
          </a:p>
          <a:p>
            <a:pPr>
              <a:lnSpc>
                <a:spcPct val="90000"/>
              </a:lnSpc>
            </a:pPr>
            <a:r>
              <a:rPr lang="bg-BG" altLang="bg-BG" sz="4000" b="1">
                <a:solidFill>
                  <a:schemeClr val="accent1"/>
                </a:solidFill>
              </a:rPr>
              <a:t>Продуктова</a:t>
            </a:r>
            <a:endParaRPr lang="en-US" altLang="bg-BG" sz="4000" b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bg-BG" altLang="bg-BG" sz="4000" b="1">
                <a:solidFill>
                  <a:srgbClr val="FF99FF"/>
                </a:solidFill>
              </a:rPr>
              <a:t>Търговска</a:t>
            </a:r>
            <a:endParaRPr lang="en-US" altLang="bg-BG" sz="4000" b="1">
              <a:solidFill>
                <a:srgbClr val="FF99FF"/>
              </a:solidFill>
            </a:endParaRPr>
          </a:p>
          <a:p>
            <a:pPr>
              <a:lnSpc>
                <a:spcPct val="90000"/>
              </a:lnSpc>
            </a:pPr>
            <a:r>
              <a:rPr lang="bg-BG" altLang="bg-BG" sz="4000" b="1">
                <a:solidFill>
                  <a:schemeClr val="folHlink"/>
                </a:solidFill>
              </a:rPr>
              <a:t>Класическа маркетингова</a:t>
            </a:r>
            <a:endParaRPr lang="en-US" altLang="bg-BG" sz="4000" b="1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bg-BG" altLang="bg-BG" sz="4000" b="1">
                <a:solidFill>
                  <a:srgbClr val="66FF33"/>
                </a:solidFill>
              </a:rPr>
              <a:t>Социална маркетингова</a:t>
            </a:r>
            <a:endParaRPr lang="en-US" altLang="bg-BG" sz="4000" b="1">
              <a:solidFill>
                <a:srgbClr val="66FF33"/>
              </a:solidFill>
            </a:endParaRPr>
          </a:p>
          <a:p>
            <a:pPr>
              <a:lnSpc>
                <a:spcPct val="90000"/>
              </a:lnSpc>
            </a:pPr>
            <a:r>
              <a:rPr lang="bg-BG" altLang="bg-BG" sz="4000" b="1">
                <a:solidFill>
                  <a:schemeClr val="tx2"/>
                </a:solidFill>
              </a:rPr>
              <a:t>Създаване на връзки</a:t>
            </a:r>
            <a:endParaRPr lang="en-GB" altLang="bg-BG" sz="40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83A02-5098-4A5F-9C55-03BC08589B9E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A1B3-FC05-4772-A5B4-2FDDA5B7A37D}" type="slidenum">
              <a:rPr lang="en-GB" altLang="bg-BG"/>
              <a:pPr/>
              <a:t>33</a:t>
            </a:fld>
            <a:endParaRPr lang="en-GB" altLang="bg-BG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4800" b="1"/>
              <a:t>Маркетинг ориентация</a:t>
            </a:r>
            <a:endParaRPr lang="en-GB" altLang="bg-BG" sz="4800" b="1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362200" y="2667000"/>
            <a:ext cx="5334000" cy="3048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590800" y="2971800"/>
            <a:ext cx="2057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accent2"/>
                </a:solidFill>
              </a:rPr>
              <a:t>Към продукта</a:t>
            </a:r>
            <a:endParaRPr kumimoji="0" lang="en-GB" altLang="bg-BG" sz="2800" b="1">
              <a:solidFill>
                <a:schemeClr val="accent2"/>
              </a:solidFill>
            </a:endParaRP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5486400" y="2971800"/>
            <a:ext cx="1905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hlink"/>
                </a:solidFill>
              </a:rPr>
              <a:t>Към клиента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2438400" y="4419600"/>
            <a:ext cx="2438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rgbClr val="FF00FF"/>
                </a:solidFill>
              </a:rPr>
              <a:t>Към конкурентите</a:t>
            </a:r>
            <a:endParaRPr kumimoji="0" lang="en-GB" altLang="bg-BG" sz="2800" b="1">
              <a:solidFill>
                <a:srgbClr val="FF00FF"/>
              </a:solidFill>
            </a:endParaRP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5029200" y="4267200"/>
            <a:ext cx="2667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3600" b="1">
                <a:solidFill>
                  <a:schemeClr val="hlink"/>
                </a:solidFill>
              </a:rPr>
              <a:t>Маркетинг ориентация</a:t>
            </a:r>
            <a:endParaRPr kumimoji="0" lang="en-GB" altLang="bg-BG" sz="3600" b="1">
              <a:solidFill>
                <a:schemeClr val="hlink"/>
              </a:solidFill>
            </a:endParaRPr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4953000" y="2667000"/>
            <a:ext cx="0" cy="3048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>
            <a:off x="2362200" y="4191000"/>
            <a:ext cx="533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2743200" y="1676400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Ориентация към клиента</a:t>
            </a:r>
            <a:endParaRPr kumimoji="0" lang="en-GB" altLang="bg-BG" sz="2800" b="1">
              <a:solidFill>
                <a:schemeClr val="folHlink"/>
              </a:solidFill>
            </a:endParaRP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0" y="3581400"/>
            <a:ext cx="2438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Ориентация към конкурентите</a:t>
            </a:r>
            <a:endParaRPr kumimoji="0" lang="en-GB" altLang="bg-BG" sz="2800" b="1">
              <a:solidFill>
                <a:schemeClr val="folHlink"/>
              </a:solidFill>
            </a:endParaRPr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2743200" y="2209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b="1">
                <a:solidFill>
                  <a:schemeClr val="accent1"/>
                </a:solidFill>
              </a:rPr>
              <a:t>Не</a:t>
            </a:r>
            <a:endParaRPr kumimoji="0" lang="en-GB" altLang="bg-BG" b="1">
              <a:solidFill>
                <a:schemeClr val="accent1"/>
              </a:solidFill>
            </a:endParaRPr>
          </a:p>
        </p:txBody>
      </p:sp>
      <p:sp>
        <p:nvSpPr>
          <p:cNvPr id="88077" name="Text Box 13"/>
          <p:cNvSpPr txBox="1">
            <a:spLocks noChangeArrowheads="1"/>
          </p:cNvSpPr>
          <p:nvPr/>
        </p:nvSpPr>
        <p:spPr bwMode="auto">
          <a:xfrm>
            <a:off x="6477000" y="2209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b="1">
                <a:solidFill>
                  <a:schemeClr val="accent1"/>
                </a:solidFill>
              </a:rPr>
              <a:t>Да</a:t>
            </a:r>
            <a:endParaRPr kumimoji="0" lang="en-GB" altLang="bg-BG" b="1">
              <a:solidFill>
                <a:schemeClr val="accent1"/>
              </a:solidFill>
            </a:endParaRP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1600200" y="2743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b="1">
                <a:solidFill>
                  <a:schemeClr val="accent1"/>
                </a:solidFill>
              </a:rPr>
              <a:t>Не</a:t>
            </a:r>
            <a:endParaRPr kumimoji="0" lang="en-GB" altLang="bg-BG" b="1">
              <a:solidFill>
                <a:schemeClr val="accent1"/>
              </a:solidFill>
            </a:endParaRP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1524000" y="5105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b="1">
                <a:solidFill>
                  <a:schemeClr val="accent1"/>
                </a:solidFill>
              </a:rPr>
              <a:t>Да</a:t>
            </a:r>
            <a:endParaRPr kumimoji="0" lang="en-GB" altLang="bg-BG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241D-7E8B-449B-9221-BA2B6611E15C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0E17A-7175-4E9E-B7E9-5EBCF9EEB832}" type="slidenum">
              <a:rPr lang="en-GB" altLang="bg-BG"/>
              <a:pPr/>
              <a:t>34</a:t>
            </a:fld>
            <a:endParaRPr lang="en-GB" altLang="bg-BG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077200" cy="1143000"/>
          </a:xfrm>
        </p:spPr>
        <p:txBody>
          <a:bodyPr/>
          <a:lstStyle/>
          <a:p>
            <a:r>
              <a:rPr lang="bg-BG" altLang="bg-BG" sz="4000" b="1"/>
              <a:t>Етични и социални отговорности</a:t>
            </a:r>
            <a:endParaRPr lang="en-GB" altLang="bg-BG" sz="4000" b="1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52600"/>
            <a:ext cx="7772400" cy="43513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bg-BG" sz="3600" b="1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bg-BG" altLang="bg-BG" sz="3600" b="1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bg-BG" altLang="bg-BG" sz="4400" b="1">
                <a:solidFill>
                  <a:schemeClr val="folHlink"/>
                </a:solidFill>
              </a:rPr>
              <a:t>Етика</a:t>
            </a:r>
            <a:r>
              <a:rPr lang="en-US" altLang="bg-BG" sz="4000"/>
              <a:t>: </a:t>
            </a:r>
            <a:r>
              <a:rPr lang="bg-BG" altLang="bg-BG" sz="4000">
                <a:solidFill>
                  <a:schemeClr val="accent1"/>
                </a:solidFill>
              </a:rPr>
              <a:t>Морални принципи, които подсказват как следва да се постъпи при морална дилема</a:t>
            </a:r>
            <a:endParaRPr lang="en-US" altLang="bg-BG" sz="400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bg-BG" sz="400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bg-BG" sz="3600" b="1">
                <a:solidFill>
                  <a:schemeClr val="folHlink"/>
                </a:solidFill>
              </a:rPr>
              <a:t>	</a:t>
            </a:r>
            <a:endParaRPr lang="en-US" altLang="bg-BG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F236B-9A92-49C5-BB3A-644CD8C92139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50D-7C99-4ECF-BD69-9F3FF27C7847}" type="slidenum">
              <a:rPr lang="en-GB" altLang="bg-BG"/>
              <a:pPr/>
              <a:t>35</a:t>
            </a:fld>
            <a:endParaRPr lang="en-GB" altLang="bg-BG"/>
          </a:p>
        </p:txBody>
      </p:sp>
      <p:sp>
        <p:nvSpPr>
          <p:cNvPr id="100354" name="Rectangle 1026"/>
          <p:cNvSpPr>
            <a:spLocks noChangeArrowheads="1"/>
          </p:cNvSpPr>
          <p:nvPr/>
        </p:nvSpPr>
        <p:spPr bwMode="auto">
          <a:xfrm>
            <a:off x="304800" y="609600"/>
            <a:ext cx="3581400" cy="18288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КЪСНА </a:t>
            </a:r>
          </a:p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МАРКЕТИНГ ЕРА</a:t>
            </a:r>
            <a:endParaRPr kumimoji="0" lang="en-US" altLang="bg-BG" sz="2800" b="1">
              <a:solidFill>
                <a:schemeClr val="hlink"/>
              </a:solidFill>
            </a:endParaRPr>
          </a:p>
          <a:p>
            <a:pPr algn="ctr">
              <a:buFontTx/>
              <a:buChar char="•"/>
            </a:pP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bg-BG" altLang="bg-BG" b="1">
                <a:solidFill>
                  <a:schemeClr val="bg2"/>
                </a:solidFill>
              </a:rPr>
              <a:t>Предлагане</a:t>
            </a:r>
            <a:r>
              <a:rPr kumimoji="0" lang="en-US" altLang="bg-BG" b="1">
                <a:solidFill>
                  <a:schemeClr val="bg2"/>
                </a:solidFill>
              </a:rPr>
              <a:t> &gt;&gt; </a:t>
            </a:r>
            <a:r>
              <a:rPr kumimoji="0" lang="bg-BG" altLang="bg-BG" b="1">
                <a:solidFill>
                  <a:schemeClr val="bg2"/>
                </a:solidFill>
              </a:rPr>
              <a:t>Търсене</a:t>
            </a:r>
            <a:endParaRPr kumimoji="0" lang="en-US" altLang="bg-BG" b="1">
              <a:solidFill>
                <a:schemeClr val="bg2"/>
              </a:solidFill>
            </a:endParaRPr>
          </a:p>
          <a:p>
            <a:pPr algn="ctr">
              <a:buFontTx/>
              <a:buChar char="•"/>
            </a:pP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bg-BG" altLang="bg-BG" b="1">
                <a:solidFill>
                  <a:schemeClr val="bg2"/>
                </a:solidFill>
              </a:rPr>
              <a:t>Управление на търсенето</a:t>
            </a:r>
            <a:endParaRPr kumimoji="0" lang="en-GB" altLang="bg-BG" b="1">
              <a:solidFill>
                <a:schemeClr val="bg2"/>
              </a:solidFill>
            </a:endParaRPr>
          </a:p>
        </p:txBody>
      </p:sp>
      <p:sp>
        <p:nvSpPr>
          <p:cNvPr id="100355" name="Rectangle 1027"/>
          <p:cNvSpPr>
            <a:spLocks noChangeArrowheads="1"/>
          </p:cNvSpPr>
          <p:nvPr/>
        </p:nvSpPr>
        <p:spPr bwMode="auto">
          <a:xfrm>
            <a:off x="4495800" y="0"/>
            <a:ext cx="4648200" cy="1752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СОЦИАЛЕН МАРКЕТИНГ</a:t>
            </a:r>
            <a:endParaRPr kumimoji="0" lang="en-US" altLang="bg-BG" sz="2800" b="1">
              <a:solidFill>
                <a:schemeClr val="hlink"/>
              </a:solidFill>
            </a:endParaRPr>
          </a:p>
          <a:p>
            <a:pPr algn="ctr">
              <a:buFontTx/>
              <a:buChar char="•"/>
            </a:pP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bg-BG" altLang="bg-BG" b="1">
                <a:solidFill>
                  <a:schemeClr val="bg2"/>
                </a:solidFill>
              </a:rPr>
              <a:t>Баланс на интересите </a:t>
            </a:r>
          </a:p>
          <a:p>
            <a:pPr algn="ctr"/>
            <a:r>
              <a:rPr kumimoji="0" lang="bg-BG" altLang="bg-BG" b="1">
                <a:solidFill>
                  <a:schemeClr val="bg2"/>
                </a:solidFill>
              </a:rPr>
              <a:t>на фирмата и обществото</a:t>
            </a:r>
            <a:endParaRPr kumimoji="0" lang="en-GB" altLang="bg-BG" b="1">
              <a:solidFill>
                <a:schemeClr val="bg2"/>
              </a:solidFill>
            </a:endParaRPr>
          </a:p>
        </p:txBody>
      </p:sp>
      <p:sp>
        <p:nvSpPr>
          <p:cNvPr id="100356" name="Rectangle 1028"/>
          <p:cNvSpPr>
            <a:spLocks noChangeArrowheads="1"/>
          </p:cNvSpPr>
          <p:nvPr/>
        </p:nvSpPr>
        <p:spPr bwMode="auto">
          <a:xfrm>
            <a:off x="1905000" y="2667000"/>
            <a:ext cx="36576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РАННА </a:t>
            </a:r>
          </a:p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МАРКЕТИНГ ЕРА</a:t>
            </a:r>
            <a:endParaRPr kumimoji="0" lang="en-US" altLang="bg-BG" b="1">
              <a:solidFill>
                <a:schemeClr val="hlink"/>
              </a:solidFill>
            </a:endParaRPr>
          </a:p>
          <a:p>
            <a:pPr algn="ctr">
              <a:buFontTx/>
              <a:buChar char="•"/>
            </a:pP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en-US" altLang="bg-BG" b="1">
                <a:solidFill>
                  <a:schemeClr val="bg2"/>
                </a:solidFill>
              </a:rPr>
              <a:t>Supply &gt; Demand</a:t>
            </a:r>
          </a:p>
          <a:p>
            <a:pPr algn="ctr">
              <a:buFontTx/>
              <a:buChar char="•"/>
            </a:pP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en-US" altLang="bg-BG" b="1">
                <a:solidFill>
                  <a:schemeClr val="bg2"/>
                </a:solidFill>
              </a:rPr>
              <a:t>Stiff competition</a:t>
            </a:r>
            <a:endParaRPr kumimoji="0" lang="en-GB" altLang="bg-BG" b="1">
              <a:solidFill>
                <a:schemeClr val="bg2"/>
              </a:solidFill>
            </a:endParaRPr>
          </a:p>
        </p:txBody>
      </p:sp>
      <p:sp>
        <p:nvSpPr>
          <p:cNvPr id="100357" name="Rectangle 1029"/>
          <p:cNvSpPr>
            <a:spLocks noChangeArrowheads="1"/>
          </p:cNvSpPr>
          <p:nvPr/>
        </p:nvSpPr>
        <p:spPr bwMode="auto">
          <a:xfrm>
            <a:off x="6248400" y="3124200"/>
            <a:ext cx="2895600" cy="1524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ТЪРГОВСКА</a:t>
            </a:r>
            <a:endParaRPr kumimoji="0" lang="en-US" altLang="bg-BG" sz="2800" b="1">
              <a:solidFill>
                <a:schemeClr val="hlink"/>
              </a:solidFill>
            </a:endParaRPr>
          </a:p>
          <a:p>
            <a:pPr algn="ctr">
              <a:buFontTx/>
              <a:buChar char="•"/>
            </a:pPr>
            <a:r>
              <a:rPr kumimoji="0" lang="bg-BG" altLang="bg-BG" sz="2000" b="1">
                <a:solidFill>
                  <a:schemeClr val="bg2"/>
                </a:solidFill>
              </a:rPr>
              <a:t>Търсене</a:t>
            </a:r>
            <a:r>
              <a:rPr kumimoji="0" lang="en-US" altLang="bg-BG" sz="2000" b="1">
                <a:solidFill>
                  <a:schemeClr val="bg2"/>
                </a:solidFill>
              </a:rPr>
              <a:t> = </a:t>
            </a:r>
            <a:r>
              <a:rPr kumimoji="0" lang="bg-BG" altLang="bg-BG" sz="2000" b="1">
                <a:solidFill>
                  <a:schemeClr val="bg2"/>
                </a:solidFill>
              </a:rPr>
              <a:t>Предлагане</a:t>
            </a:r>
            <a:r>
              <a:rPr kumimoji="0" lang="en-US" altLang="bg-BG" b="1">
                <a:solidFill>
                  <a:schemeClr val="bg2"/>
                </a:solidFill>
              </a:rPr>
              <a:t> </a:t>
            </a:r>
          </a:p>
          <a:p>
            <a:pPr algn="ctr">
              <a:buFontTx/>
              <a:buChar char="•"/>
            </a:pPr>
            <a:r>
              <a:rPr kumimoji="0" lang="bg-BG" altLang="bg-BG" b="1">
                <a:solidFill>
                  <a:schemeClr val="bg2"/>
                </a:solidFill>
              </a:rPr>
              <a:t>Слаба конкуренция</a:t>
            </a:r>
            <a:endParaRPr kumimoji="0" lang="en-GB" altLang="bg-BG" b="1">
              <a:solidFill>
                <a:schemeClr val="bg2"/>
              </a:solidFill>
            </a:endParaRPr>
          </a:p>
        </p:txBody>
      </p:sp>
      <p:sp>
        <p:nvSpPr>
          <p:cNvPr id="100358" name="Rectangle 1030"/>
          <p:cNvSpPr>
            <a:spLocks noChangeArrowheads="1"/>
          </p:cNvSpPr>
          <p:nvPr/>
        </p:nvSpPr>
        <p:spPr bwMode="auto">
          <a:xfrm>
            <a:off x="3124200" y="4724400"/>
            <a:ext cx="3048000" cy="19050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b="1">
                <a:solidFill>
                  <a:schemeClr val="hlink"/>
                </a:solidFill>
              </a:rPr>
              <a:t>ПРОИЗВОДСТВЕНА</a:t>
            </a:r>
          </a:p>
          <a:p>
            <a:pPr algn="ctr"/>
            <a:r>
              <a:rPr kumimoji="0" lang="bg-BG" altLang="bg-BG" b="1">
                <a:solidFill>
                  <a:schemeClr val="hlink"/>
                </a:solidFill>
              </a:rPr>
              <a:t>ЕРА</a:t>
            </a:r>
            <a:endParaRPr kumimoji="0" lang="en-US" altLang="bg-BG" b="1">
              <a:solidFill>
                <a:schemeClr val="hlink"/>
              </a:solidFill>
            </a:endParaRPr>
          </a:p>
          <a:p>
            <a:pPr algn="ctr">
              <a:buFontTx/>
              <a:buChar char="•"/>
            </a:pP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bg-BG" altLang="bg-BG" sz="2000" b="1">
                <a:solidFill>
                  <a:schemeClr val="bg2"/>
                </a:solidFill>
              </a:rPr>
              <a:t>Търсене</a:t>
            </a:r>
            <a:r>
              <a:rPr kumimoji="0" lang="en-US" altLang="bg-BG" sz="2000" b="1">
                <a:solidFill>
                  <a:schemeClr val="bg2"/>
                </a:solidFill>
              </a:rPr>
              <a:t> &gt; </a:t>
            </a:r>
            <a:r>
              <a:rPr kumimoji="0" lang="bg-BG" altLang="bg-BG" sz="2000" b="1">
                <a:solidFill>
                  <a:schemeClr val="bg2"/>
                </a:solidFill>
              </a:rPr>
              <a:t>Предлагане</a:t>
            </a:r>
            <a:endParaRPr kumimoji="0" lang="en-US" altLang="bg-BG" sz="2000" b="1">
              <a:solidFill>
                <a:schemeClr val="bg2"/>
              </a:solidFill>
            </a:endParaRPr>
          </a:p>
          <a:p>
            <a:pPr algn="ctr">
              <a:buFontTx/>
              <a:buChar char="•"/>
            </a:pPr>
            <a:r>
              <a:rPr kumimoji="0" lang="en-US" altLang="bg-BG" sz="2000" b="1">
                <a:solidFill>
                  <a:schemeClr val="bg2"/>
                </a:solidFill>
              </a:rPr>
              <a:t> </a:t>
            </a:r>
            <a:r>
              <a:rPr kumimoji="0" lang="bg-BG" altLang="bg-BG" sz="2000" b="1">
                <a:solidFill>
                  <a:schemeClr val="bg2"/>
                </a:solidFill>
              </a:rPr>
              <a:t>Доставчиците </a:t>
            </a:r>
          </a:p>
          <a:p>
            <a:pPr algn="ctr"/>
            <a:r>
              <a:rPr kumimoji="0" lang="bg-BG" altLang="bg-BG" sz="2000" b="1">
                <a:solidFill>
                  <a:schemeClr val="bg2"/>
                </a:solidFill>
              </a:rPr>
              <a:t>определят  правилата</a:t>
            </a:r>
            <a:endParaRPr kumimoji="0" lang="en-GB" altLang="bg-BG" sz="2000" b="1">
              <a:solidFill>
                <a:schemeClr val="bg2"/>
              </a:solidFill>
            </a:endParaRPr>
          </a:p>
        </p:txBody>
      </p:sp>
      <p:sp>
        <p:nvSpPr>
          <p:cNvPr id="100359" name="Rectangle 1031"/>
          <p:cNvSpPr>
            <a:spLocks noChangeArrowheads="1"/>
          </p:cNvSpPr>
          <p:nvPr/>
        </p:nvSpPr>
        <p:spPr bwMode="auto">
          <a:xfrm>
            <a:off x="0" y="5334000"/>
            <a:ext cx="2895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БАРТЕРНА ЕРА</a:t>
            </a:r>
            <a:endParaRPr kumimoji="0" lang="en-US" altLang="bg-BG" sz="2800"/>
          </a:p>
          <a:p>
            <a:pPr algn="ctr">
              <a:buFontTx/>
              <a:buChar char="•"/>
            </a:pP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bg-BG" altLang="bg-BG" b="1">
                <a:solidFill>
                  <a:schemeClr val="bg2"/>
                </a:solidFill>
              </a:rPr>
              <a:t>Самозадоволяване</a:t>
            </a:r>
            <a:endParaRPr kumimoji="0" lang="en-US" altLang="bg-BG" b="1">
              <a:solidFill>
                <a:schemeClr val="bg2"/>
              </a:solidFill>
            </a:endParaRPr>
          </a:p>
          <a:p>
            <a:pPr algn="ctr">
              <a:buFontTx/>
              <a:buChar char="•"/>
            </a:pPr>
            <a:r>
              <a:rPr kumimoji="0" lang="bg-BG" altLang="bg-BG" b="1">
                <a:solidFill>
                  <a:schemeClr val="bg2"/>
                </a:solidFill>
              </a:rPr>
              <a:t>Няма пазар</a:t>
            </a:r>
            <a:endParaRPr kumimoji="0" lang="en-GB" altLang="bg-BG" b="1">
              <a:solidFill>
                <a:schemeClr val="bg2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 flipV="1">
            <a:off x="2895600" y="6324600"/>
            <a:ext cx="228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 flipV="1">
            <a:off x="6172200" y="4648200"/>
            <a:ext cx="106680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0362" name="Line 1034"/>
          <p:cNvSpPr>
            <a:spLocks noChangeShapeType="1"/>
          </p:cNvSpPr>
          <p:nvPr/>
        </p:nvSpPr>
        <p:spPr bwMode="auto">
          <a:xfrm flipH="1" flipV="1">
            <a:off x="5562600" y="3505200"/>
            <a:ext cx="685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0363" name="Line 1035"/>
          <p:cNvSpPr>
            <a:spLocks noChangeShapeType="1"/>
          </p:cNvSpPr>
          <p:nvPr/>
        </p:nvSpPr>
        <p:spPr bwMode="auto">
          <a:xfrm flipH="1" flipV="1">
            <a:off x="1524000" y="2438400"/>
            <a:ext cx="381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0364" name="Line 1036"/>
          <p:cNvSpPr>
            <a:spLocks noChangeShapeType="1"/>
          </p:cNvSpPr>
          <p:nvPr/>
        </p:nvSpPr>
        <p:spPr bwMode="auto">
          <a:xfrm flipV="1">
            <a:off x="3886200" y="762000"/>
            <a:ext cx="6096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0365" name="Text Box 1037"/>
          <p:cNvSpPr txBox="1">
            <a:spLocks noChangeArrowheads="1"/>
          </p:cNvSpPr>
          <p:nvPr/>
        </p:nvSpPr>
        <p:spPr bwMode="auto">
          <a:xfrm>
            <a:off x="6477000" y="5715000"/>
            <a:ext cx="2514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История на</a:t>
            </a:r>
          </a:p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маркетинга</a:t>
            </a:r>
            <a:endParaRPr kumimoji="0" lang="en-GB" altLang="bg-BG" sz="2800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1F257-3B33-4849-A53A-AD0F607746F0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0990-E639-4E53-85F5-AE54FFA62076}" type="slidenum">
              <a:rPr lang="en-GB" altLang="bg-BG"/>
              <a:pPr/>
              <a:t>36</a:t>
            </a:fld>
            <a:endParaRPr lang="en-GB" altLang="bg-BG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077200" cy="1143000"/>
          </a:xfrm>
        </p:spPr>
        <p:txBody>
          <a:bodyPr/>
          <a:lstStyle/>
          <a:p>
            <a:r>
              <a:rPr lang="bg-BG" altLang="bg-BG" sz="4800" b="1"/>
              <a:t>Маркетингът трябва да е КЕСАП</a:t>
            </a:r>
            <a:endParaRPr lang="en-GB" altLang="bg-BG" sz="4800" b="1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772400" cy="3962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bg-BG" sz="2800"/>
          </a:p>
          <a:p>
            <a:pPr>
              <a:buFont typeface="Wingdings" panose="05000000000000000000" pitchFamily="2" charset="2"/>
              <a:buNone/>
            </a:pPr>
            <a:r>
              <a:rPr lang="bg-BG" altLang="bg-BG" sz="3600" b="1">
                <a:solidFill>
                  <a:schemeClr val="folHlink"/>
                </a:solidFill>
                <a:latin typeface="Tahoma" panose="020B0604030504040204" pitchFamily="34" charset="0"/>
              </a:rPr>
              <a:t>К	</a:t>
            </a:r>
            <a:r>
              <a:rPr lang="en-US" altLang="bg-BG">
                <a:latin typeface="Tahoma" panose="020B0604030504040204" pitchFamily="34" charset="0"/>
              </a:rPr>
              <a:t>	</a:t>
            </a:r>
            <a:r>
              <a:rPr lang="bg-BG" altLang="bg-BG">
                <a:latin typeface="Tahoma" panose="020B0604030504040204" pitchFamily="34" charset="0"/>
              </a:rPr>
              <a:t>Комплексен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bg-BG" sz="3600" b="1">
                <a:solidFill>
                  <a:schemeClr val="folHlink"/>
                </a:solidFill>
                <a:latin typeface="Tahoma" panose="020B0604030504040204" pitchFamily="34" charset="0"/>
              </a:rPr>
              <a:t>E</a:t>
            </a:r>
            <a:r>
              <a:rPr lang="en-US" altLang="bg-BG" sz="3600">
                <a:solidFill>
                  <a:schemeClr val="folHlink"/>
                </a:solidFill>
                <a:latin typeface="Tahoma" panose="020B0604030504040204" pitchFamily="34" charset="0"/>
              </a:rPr>
              <a:t>	</a:t>
            </a:r>
            <a:r>
              <a:rPr lang="en-US" altLang="bg-BG">
                <a:latin typeface="Tahoma" panose="020B0604030504040204" pitchFamily="34" charset="0"/>
              </a:rPr>
              <a:t>	</a:t>
            </a:r>
            <a:r>
              <a:rPr lang="bg-BG" altLang="bg-BG">
                <a:latin typeface="Tahoma" panose="020B0604030504040204" pitchFamily="34" charset="0"/>
              </a:rPr>
              <a:t>Ефективен</a:t>
            </a:r>
            <a:r>
              <a:rPr lang="en-US" altLang="bg-BG">
                <a:latin typeface="Tahoma" panose="020B0604030504040204" pitchFamily="34" charset="0"/>
              </a:rPr>
              <a:t> (</a:t>
            </a:r>
            <a:r>
              <a:rPr lang="bg-BG" altLang="bg-BG">
                <a:latin typeface="Tahoma" panose="020B0604030504040204" pitchFamily="34" charset="0"/>
              </a:rPr>
              <a:t>води до резултати</a:t>
            </a:r>
            <a:r>
              <a:rPr lang="en-US" altLang="bg-BG">
                <a:latin typeface="Tahoma" panose="020B0604030504040204" pitchFamily="34" charset="0"/>
              </a:rPr>
              <a:t>)</a:t>
            </a:r>
            <a:endParaRPr lang="en-GB" altLang="bg-BG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bg-BG" altLang="bg-BG" sz="3600" b="1">
                <a:solidFill>
                  <a:schemeClr val="folHlink"/>
                </a:solidFill>
                <a:latin typeface="Tahoma" panose="020B0604030504040204" pitchFamily="34" charset="0"/>
              </a:rPr>
              <a:t>С	</a:t>
            </a:r>
            <a:r>
              <a:rPr lang="en-US" altLang="bg-BG">
                <a:latin typeface="Tahoma" panose="020B0604030504040204" pitchFamily="34" charset="0"/>
              </a:rPr>
              <a:t>	</a:t>
            </a:r>
            <a:r>
              <a:rPr lang="bg-BG" altLang="bg-BG">
                <a:latin typeface="Tahoma" panose="020B0604030504040204" pitchFamily="34" charset="0"/>
              </a:rPr>
              <a:t>Стратегически</a:t>
            </a:r>
            <a:r>
              <a:rPr lang="en-US" altLang="bg-BG">
                <a:latin typeface="Tahoma" panose="020B0604030504040204" pitchFamily="34" charset="0"/>
              </a:rPr>
              <a:t> </a:t>
            </a:r>
            <a:r>
              <a:rPr lang="en-US" altLang="bg-BG" sz="2000">
                <a:latin typeface="Tahoma" panose="020B0604030504040204" pitchFamily="34" charset="0"/>
              </a:rPr>
              <a:t>(</a:t>
            </a:r>
            <a:r>
              <a:rPr lang="bg-BG" altLang="bg-BG" sz="2000">
                <a:latin typeface="Tahoma" panose="020B0604030504040204" pitchFamily="34" charset="0"/>
              </a:rPr>
              <a:t>ориентиран към бъдещето</a:t>
            </a:r>
            <a:r>
              <a:rPr lang="en-US" altLang="bg-BG" sz="2000">
                <a:latin typeface="Tahoma" panose="020B0604030504040204" pitchFamily="34" charset="0"/>
              </a:rPr>
              <a:t>)</a:t>
            </a:r>
            <a:endParaRPr lang="en-US" altLang="bg-BG" sz="2800"/>
          </a:p>
          <a:p>
            <a:pPr>
              <a:buFont typeface="Wingdings" panose="05000000000000000000" pitchFamily="2" charset="2"/>
              <a:buNone/>
            </a:pPr>
            <a:r>
              <a:rPr lang="bg-BG" altLang="bg-BG" sz="3600" b="1">
                <a:solidFill>
                  <a:schemeClr val="folHlink"/>
                </a:solidFill>
                <a:latin typeface="Tahoma" panose="020B0604030504040204" pitchFamily="34" charset="0"/>
              </a:rPr>
              <a:t>А	</a:t>
            </a:r>
            <a:r>
              <a:rPr lang="en-US" altLang="bg-BG" b="1">
                <a:solidFill>
                  <a:schemeClr val="folHlink"/>
                </a:solidFill>
                <a:latin typeface="Tahoma" panose="020B0604030504040204" pitchFamily="34" charset="0"/>
              </a:rPr>
              <a:t>	</a:t>
            </a:r>
            <a:r>
              <a:rPr lang="bg-BG" altLang="bg-BG">
                <a:latin typeface="Tahoma" panose="020B0604030504040204" pitchFamily="34" charset="0"/>
              </a:rPr>
              <a:t>Агресивен</a:t>
            </a:r>
            <a:r>
              <a:rPr lang="en-US" altLang="bg-BG">
                <a:latin typeface="Tahoma" panose="020B0604030504040204" pitchFamily="34" charset="0"/>
              </a:rPr>
              <a:t> (</a:t>
            </a:r>
            <a:r>
              <a:rPr lang="bg-BG" altLang="bg-BG">
                <a:latin typeface="Tahoma" panose="020B0604030504040204" pitchFamily="34" charset="0"/>
              </a:rPr>
              <a:t>а не дефанзивен</a:t>
            </a:r>
            <a:r>
              <a:rPr lang="en-US" altLang="bg-BG">
                <a:latin typeface="Tahoma" panose="020B060403050404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bg-BG" altLang="bg-BG" sz="3600" b="1">
                <a:solidFill>
                  <a:schemeClr val="folHlink"/>
                </a:solidFill>
                <a:latin typeface="Tahoma" panose="020B0604030504040204" pitchFamily="34" charset="0"/>
              </a:rPr>
              <a:t>П	</a:t>
            </a:r>
            <a:r>
              <a:rPr lang="bg-BG" altLang="bg-BG">
                <a:latin typeface="Tahoma" panose="020B0604030504040204" pitchFamily="34" charset="0"/>
              </a:rPr>
              <a:t>Печеливш</a:t>
            </a:r>
            <a:endParaRPr lang="en-US" altLang="bg-BG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A595-3C15-47E8-B689-CDD03C4BC86B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B75D-6726-4B0B-A9E3-F9F1C94717C6}" type="slidenum">
              <a:rPr lang="en-GB" altLang="bg-BG"/>
              <a:pPr/>
              <a:t>4</a:t>
            </a:fld>
            <a:endParaRPr lang="en-GB" altLang="bg-BG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4800" b="1"/>
              <a:t>Въздействия върху </a:t>
            </a:r>
            <a:br>
              <a:rPr lang="bg-BG" altLang="bg-BG" sz="4800" b="1"/>
            </a:br>
            <a:r>
              <a:rPr lang="bg-BG" altLang="bg-BG" sz="4800" b="1"/>
              <a:t>и от фирмата</a:t>
            </a:r>
            <a:endParaRPr lang="en-GB" altLang="bg-BG" sz="4800" b="1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600200" y="2133600"/>
            <a:ext cx="6248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hlink"/>
                </a:solidFill>
              </a:rPr>
              <a:t>Неуправляеми фактори</a:t>
            </a:r>
            <a:endParaRPr kumimoji="0" lang="en-GB" altLang="bg-BG" sz="3200" b="1">
              <a:solidFill>
                <a:schemeClr val="hlink"/>
              </a:solidFill>
            </a:endParaRP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3581400" y="2971800"/>
            <a:ext cx="2286000" cy="1905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hlink"/>
                </a:solidFill>
              </a:rPr>
              <a:t>Фирмени </a:t>
            </a:r>
          </a:p>
          <a:p>
            <a:pPr algn="ctr"/>
            <a:r>
              <a:rPr kumimoji="0" lang="bg-BG" altLang="bg-BG" sz="3200" b="1">
                <a:solidFill>
                  <a:schemeClr val="hlink"/>
                </a:solidFill>
              </a:rPr>
              <a:t>решения</a:t>
            </a:r>
            <a:endParaRPr kumimoji="0" lang="en-GB" altLang="bg-BG" sz="3200" b="1">
              <a:solidFill>
                <a:schemeClr val="hlink"/>
              </a:solidFill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990600" y="4343400"/>
            <a:ext cx="2057400" cy="685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hlink"/>
                </a:solidFill>
              </a:rPr>
              <a:t>Стока</a:t>
            </a:r>
            <a:endParaRPr kumimoji="0" lang="en-GB" altLang="bg-BG" sz="3200" b="1">
              <a:solidFill>
                <a:schemeClr val="hlink"/>
              </a:solidFill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905000" y="5334000"/>
            <a:ext cx="2057400" cy="685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hlink"/>
                </a:solidFill>
              </a:rPr>
              <a:t>Цена</a:t>
            </a:r>
            <a:endParaRPr kumimoji="0" lang="en-GB" altLang="bg-BG" sz="3200" b="1">
              <a:solidFill>
                <a:schemeClr val="hlink"/>
              </a:solidFill>
            </a:endParaRP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6172200" y="4495800"/>
            <a:ext cx="2057400" cy="685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hlink"/>
                </a:solidFill>
              </a:rPr>
              <a:t>Пласмент</a:t>
            </a:r>
            <a:endParaRPr kumimoji="0" lang="en-GB" altLang="bg-BG" sz="3200" b="1">
              <a:solidFill>
                <a:schemeClr val="hlink"/>
              </a:solidFill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029200" y="5334000"/>
            <a:ext cx="2057400" cy="685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3200" b="1">
                <a:solidFill>
                  <a:schemeClr val="hlink"/>
                </a:solidFill>
              </a:rPr>
              <a:t>Реклама</a:t>
            </a:r>
            <a:endParaRPr kumimoji="0" lang="en-GB" altLang="bg-BG" sz="3200" b="1">
              <a:solidFill>
                <a:schemeClr val="hlink"/>
              </a:solidFill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2057400" y="2667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276600" y="2667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4191000" y="2667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5181600" y="2667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57912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6400800" y="26670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3124200" y="4191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3657600" y="4648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52578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5715000" y="44196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185B-FFD7-48C0-ADD3-A6A5D72FF9E0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46D0-D0C6-40D3-876E-95A2B9F80927}" type="slidenum">
              <a:rPr lang="en-GB" altLang="bg-BG"/>
              <a:pPr/>
              <a:t>5</a:t>
            </a:fld>
            <a:endParaRPr lang="en-GB" altLang="bg-BG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bg-BG" altLang="bg-BG" sz="5400" b="1"/>
              <a:t>Маркетинг микс</a:t>
            </a:r>
            <a:endParaRPr lang="en-GB" altLang="bg-BG" sz="5400" b="1"/>
          </a:p>
        </p:txBody>
      </p:sp>
      <p:sp>
        <p:nvSpPr>
          <p:cNvPr id="101379" name="Oval 3"/>
          <p:cNvSpPr>
            <a:spLocks noChangeArrowheads="1"/>
          </p:cNvSpPr>
          <p:nvPr/>
        </p:nvSpPr>
        <p:spPr bwMode="auto">
          <a:xfrm>
            <a:off x="7162800" y="3048000"/>
            <a:ext cx="1524000" cy="1524000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1380" name="Oval 4"/>
          <p:cNvSpPr>
            <a:spLocks noChangeArrowheads="1"/>
          </p:cNvSpPr>
          <p:nvPr/>
        </p:nvSpPr>
        <p:spPr bwMode="auto">
          <a:xfrm>
            <a:off x="84582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7239000" y="3352800"/>
            <a:ext cx="137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hlink"/>
                </a:solidFill>
              </a:rPr>
              <a:t>Целевипазар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>
            <a:off x="79248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>
            <a:off x="79248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 flipH="1">
            <a:off x="6781800" y="3810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>
            <a:off x="86868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1386" name="Oval 10"/>
          <p:cNvSpPr>
            <a:spLocks noChangeArrowheads="1"/>
          </p:cNvSpPr>
          <p:nvPr/>
        </p:nvSpPr>
        <p:spPr bwMode="auto">
          <a:xfrm>
            <a:off x="4419600" y="2819400"/>
            <a:ext cx="1981200" cy="1981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Маркетинг </a:t>
            </a:r>
          </a:p>
          <a:p>
            <a:pPr algn="ctr"/>
            <a:r>
              <a:rPr kumimoji="0" lang="bg-BG" altLang="bg-BG" sz="2800" b="1">
                <a:solidFill>
                  <a:schemeClr val="hlink"/>
                </a:solidFill>
              </a:rPr>
              <a:t>микс</a:t>
            </a:r>
            <a:endParaRPr kumimoji="0" lang="en-GB" altLang="bg-BG" sz="2800" b="1">
              <a:solidFill>
                <a:schemeClr val="hlink"/>
              </a:solidFill>
            </a:endParaRPr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4648200" y="20574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Стока</a:t>
            </a:r>
            <a:endParaRPr kumimoji="0" lang="en-GB" altLang="bg-BG" sz="2800" b="1">
              <a:solidFill>
                <a:schemeClr val="folHlink"/>
              </a:solidFill>
            </a:endParaRPr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4572000" y="48768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Реклама</a:t>
            </a:r>
            <a:endParaRPr kumimoji="0" lang="en-GB" altLang="bg-BG" sz="2800" b="1">
              <a:solidFill>
                <a:schemeClr val="folHlink"/>
              </a:solidFill>
            </a:endParaRP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3276600" y="28956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Цена</a:t>
            </a:r>
            <a:endParaRPr kumimoji="0" lang="en-GB" altLang="bg-BG" sz="2800" b="1">
              <a:solidFill>
                <a:schemeClr val="folHlink"/>
              </a:solidFill>
            </a:endParaRP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3276600" y="4419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bg-BG" altLang="bg-BG" sz="2800" b="1">
                <a:solidFill>
                  <a:schemeClr val="folHlink"/>
                </a:solidFill>
              </a:rPr>
              <a:t>Пласмент</a:t>
            </a:r>
            <a:endParaRPr kumimoji="0" lang="en-GB" altLang="bg-BG" sz="2800" b="1">
              <a:solidFill>
                <a:schemeClr val="folHlink"/>
              </a:solidFill>
            </a:endParaRPr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381000" y="1295400"/>
            <a:ext cx="5257800" cy="762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chemeClr val="bg2"/>
                </a:solidFill>
              </a:rPr>
              <a:t>Характеристики, Качество</a:t>
            </a:r>
            <a:r>
              <a:rPr kumimoji="0" lang="en-US" altLang="bg-BG">
                <a:solidFill>
                  <a:schemeClr val="bg2"/>
                </a:solidFill>
              </a:rPr>
              <a:t>, </a:t>
            </a:r>
            <a:r>
              <a:rPr kumimoji="0" lang="bg-BG" altLang="bg-BG">
                <a:solidFill>
                  <a:schemeClr val="bg2"/>
                </a:solidFill>
              </a:rPr>
              <a:t>Формат</a:t>
            </a:r>
            <a:r>
              <a:rPr kumimoji="0" lang="en-US" altLang="bg-BG">
                <a:solidFill>
                  <a:schemeClr val="bg2"/>
                </a:solidFill>
              </a:rPr>
              <a:t>,</a:t>
            </a:r>
            <a:r>
              <a:rPr kumimoji="0" lang="bg-BG" altLang="bg-BG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kumimoji="0" lang="bg-BG" altLang="bg-BG">
                <a:solidFill>
                  <a:schemeClr val="bg2"/>
                </a:solidFill>
              </a:rPr>
              <a:t>Опции,</a:t>
            </a:r>
            <a:r>
              <a:rPr kumimoji="0" lang="en-US" altLang="bg-BG">
                <a:solidFill>
                  <a:schemeClr val="bg2"/>
                </a:solidFill>
              </a:rPr>
              <a:t> </a:t>
            </a:r>
            <a:r>
              <a:rPr kumimoji="0" lang="bg-BG" altLang="bg-BG">
                <a:solidFill>
                  <a:schemeClr val="bg2"/>
                </a:solidFill>
              </a:rPr>
              <a:t>Търговско име</a:t>
            </a:r>
            <a:r>
              <a:rPr kumimoji="0" lang="en-US" altLang="bg-BG">
                <a:solidFill>
                  <a:schemeClr val="bg2"/>
                </a:solidFill>
              </a:rPr>
              <a:t>, </a:t>
            </a:r>
            <a:r>
              <a:rPr kumimoji="0" lang="bg-BG" altLang="bg-BG">
                <a:solidFill>
                  <a:schemeClr val="bg2"/>
                </a:solidFill>
              </a:rPr>
              <a:t>Гаранции</a:t>
            </a:r>
            <a:endParaRPr kumimoji="0" lang="en-GB" altLang="bg-BG">
              <a:solidFill>
                <a:schemeClr val="bg2"/>
              </a:solidFill>
            </a:endParaRPr>
          </a:p>
        </p:txBody>
      </p:sp>
      <p:sp>
        <p:nvSpPr>
          <p:cNvPr id="101393" name="Rectangle 17"/>
          <p:cNvSpPr>
            <a:spLocks noChangeArrowheads="1"/>
          </p:cNvSpPr>
          <p:nvPr/>
        </p:nvSpPr>
        <p:spPr bwMode="auto">
          <a:xfrm>
            <a:off x="457200" y="2438400"/>
            <a:ext cx="2819400" cy="990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chemeClr val="bg2"/>
                </a:solidFill>
              </a:rPr>
              <a:t>Цена, Отстъпки, </a:t>
            </a:r>
          </a:p>
          <a:p>
            <a:pPr algn="ctr"/>
            <a:r>
              <a:rPr kumimoji="0" lang="bg-BG" altLang="bg-BG">
                <a:solidFill>
                  <a:schemeClr val="bg2"/>
                </a:solidFill>
              </a:rPr>
              <a:t>Условия за плащане</a:t>
            </a:r>
            <a:endParaRPr kumimoji="0" lang="en-GB" altLang="bg-BG">
              <a:solidFill>
                <a:schemeClr val="bg2"/>
              </a:solidFill>
            </a:endParaRPr>
          </a:p>
        </p:txBody>
      </p:sp>
      <p:sp>
        <p:nvSpPr>
          <p:cNvPr id="101394" name="Rectangle 18"/>
          <p:cNvSpPr>
            <a:spLocks noChangeArrowheads="1"/>
          </p:cNvSpPr>
          <p:nvPr/>
        </p:nvSpPr>
        <p:spPr bwMode="auto">
          <a:xfrm>
            <a:off x="457200" y="3886200"/>
            <a:ext cx="2819400" cy="990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chemeClr val="bg2"/>
                </a:solidFill>
              </a:rPr>
              <a:t>Канали за реализация</a:t>
            </a:r>
            <a:endParaRPr kumimoji="0" lang="en-GB" altLang="bg-BG">
              <a:solidFill>
                <a:schemeClr val="bg2"/>
              </a:solidFill>
            </a:endParaRPr>
          </a:p>
        </p:txBody>
      </p:sp>
      <p:sp>
        <p:nvSpPr>
          <p:cNvPr id="101395" name="Rectangle 19"/>
          <p:cNvSpPr>
            <a:spLocks noChangeArrowheads="1"/>
          </p:cNvSpPr>
          <p:nvPr/>
        </p:nvSpPr>
        <p:spPr bwMode="auto">
          <a:xfrm>
            <a:off x="381000" y="5562600"/>
            <a:ext cx="5410200" cy="7620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>
                <a:solidFill>
                  <a:schemeClr val="bg2"/>
                </a:solidFill>
              </a:rPr>
              <a:t>Реклама</a:t>
            </a:r>
            <a:r>
              <a:rPr kumimoji="0" lang="en-US" altLang="bg-BG">
                <a:solidFill>
                  <a:schemeClr val="bg2"/>
                </a:solidFill>
              </a:rPr>
              <a:t>, </a:t>
            </a:r>
            <a:r>
              <a:rPr kumimoji="0" lang="bg-BG" altLang="bg-BG">
                <a:solidFill>
                  <a:schemeClr val="bg2"/>
                </a:solidFill>
              </a:rPr>
              <a:t>Лична продажба</a:t>
            </a:r>
            <a:r>
              <a:rPr kumimoji="0" lang="en-US" altLang="bg-BG">
                <a:solidFill>
                  <a:schemeClr val="bg2"/>
                </a:solidFill>
              </a:rPr>
              <a:t>, </a:t>
            </a:r>
            <a:endParaRPr kumimoji="0" lang="bg-BG" altLang="bg-BG">
              <a:solidFill>
                <a:schemeClr val="bg2"/>
              </a:solidFill>
            </a:endParaRPr>
          </a:p>
          <a:p>
            <a:pPr algn="ctr"/>
            <a:r>
              <a:rPr kumimoji="0" lang="bg-BG" altLang="bg-BG">
                <a:solidFill>
                  <a:schemeClr val="bg2"/>
                </a:solidFill>
              </a:rPr>
              <a:t>Промоции</a:t>
            </a:r>
            <a:r>
              <a:rPr kumimoji="0" lang="en-US" altLang="bg-BG">
                <a:solidFill>
                  <a:schemeClr val="bg2"/>
                </a:solidFill>
              </a:rPr>
              <a:t>, </a:t>
            </a:r>
            <a:r>
              <a:rPr kumimoji="0" lang="bg-BG" altLang="bg-BG">
                <a:solidFill>
                  <a:schemeClr val="bg2"/>
                </a:solidFill>
              </a:rPr>
              <a:t>Връзки с обществеността</a:t>
            </a:r>
            <a:endParaRPr kumimoji="0" lang="en-GB" altLang="bg-BG">
              <a:solidFill>
                <a:schemeClr val="bg2"/>
              </a:solidFill>
            </a:endParaRPr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>
            <a:off x="6172200" y="2514600"/>
            <a:ext cx="990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 flipV="1">
            <a:off x="6400800" y="44196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>
            <a:off x="6477000" y="3505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 flipV="1">
            <a:off x="6477000" y="4038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E2EA-638E-419D-85CA-8EE0D9A3AA16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00DD-04D5-4661-BD23-BDF39D517846}" type="slidenum">
              <a:rPr lang="en-GB" altLang="bg-BG"/>
              <a:pPr/>
              <a:t>6</a:t>
            </a:fld>
            <a:endParaRPr lang="en-GB" altLang="bg-BG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3200400" y="304800"/>
            <a:ext cx="3048000" cy="990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4000" b="1">
                <a:solidFill>
                  <a:schemeClr val="hlink"/>
                </a:solidFill>
              </a:rPr>
              <a:t>Потребности</a:t>
            </a:r>
            <a:endParaRPr kumimoji="0" lang="en-GB" altLang="bg-BG" sz="4000" b="1">
              <a:solidFill>
                <a:schemeClr val="hlink"/>
              </a:solidFill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457200" y="1752600"/>
            <a:ext cx="3048000" cy="9906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4000" b="1">
                <a:solidFill>
                  <a:schemeClr val="hlink"/>
                </a:solidFill>
              </a:rPr>
              <a:t>Пазари</a:t>
            </a:r>
            <a:endParaRPr kumimoji="0" lang="en-GB" altLang="bg-BG" sz="4000" b="1">
              <a:solidFill>
                <a:schemeClr val="hlink"/>
              </a:solidFill>
            </a:endParaRP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5867400" y="1752600"/>
            <a:ext cx="3048000" cy="990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4000" b="1">
                <a:solidFill>
                  <a:schemeClr val="hlink"/>
                </a:solidFill>
              </a:rPr>
              <a:t>Желания</a:t>
            </a:r>
            <a:endParaRPr kumimoji="0" lang="en-GB" altLang="bg-BG" sz="4000" b="1">
              <a:solidFill>
                <a:schemeClr val="hlink"/>
              </a:solidFill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457200" y="3733800"/>
            <a:ext cx="3048000" cy="9906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4000" b="1">
                <a:solidFill>
                  <a:schemeClr val="hlink"/>
                </a:solidFill>
              </a:rPr>
              <a:t>Потребители</a:t>
            </a:r>
            <a:endParaRPr kumimoji="0" lang="en-GB" altLang="bg-BG" sz="4000" b="1">
              <a:solidFill>
                <a:schemeClr val="hlink"/>
              </a:solidFill>
            </a:endParaRP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5867400" y="3733800"/>
            <a:ext cx="3048000" cy="990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4000" b="1">
                <a:solidFill>
                  <a:schemeClr val="hlink"/>
                </a:solidFill>
              </a:rPr>
              <a:t>Търсене</a:t>
            </a:r>
            <a:endParaRPr kumimoji="0" lang="en-GB" altLang="bg-BG" sz="4000" b="1">
              <a:solidFill>
                <a:schemeClr val="hlink"/>
              </a:solidFill>
            </a:endParaRP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1676400" y="5334000"/>
            <a:ext cx="3048000" cy="990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4000" b="1">
                <a:solidFill>
                  <a:schemeClr val="hlink"/>
                </a:solidFill>
              </a:rPr>
              <a:t>Размяна</a:t>
            </a:r>
            <a:endParaRPr kumimoji="0" lang="en-GB" altLang="bg-BG" sz="4000" b="1">
              <a:solidFill>
                <a:schemeClr val="hlink"/>
              </a:solidFill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5029200" y="5334000"/>
            <a:ext cx="3048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bg-BG" altLang="bg-BG" sz="4000" b="1">
                <a:solidFill>
                  <a:schemeClr val="hlink"/>
                </a:solidFill>
              </a:rPr>
              <a:t>Стоки</a:t>
            </a:r>
            <a:endParaRPr kumimoji="0" lang="en-GB" altLang="bg-BG" sz="4000" b="1">
              <a:solidFill>
                <a:schemeClr val="hlink"/>
              </a:solidFill>
            </a:endParaRP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6248400" y="762000"/>
            <a:ext cx="11430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7620000" y="2743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 flipH="1">
            <a:off x="6400800" y="4724400"/>
            <a:ext cx="914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 flipH="1" flipV="1">
            <a:off x="1905000" y="47244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 flipH="1">
            <a:off x="4724400" y="5867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 flipV="1">
            <a:off x="1600200" y="2743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 flipV="1">
            <a:off x="1752600" y="762000"/>
            <a:ext cx="1447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3733800" y="2590800"/>
            <a:ext cx="1905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bg-BG" altLang="bg-BG" sz="2800" b="1">
                <a:solidFill>
                  <a:schemeClr val="accent1"/>
                </a:solidFill>
              </a:rPr>
              <a:t>Основни термини в макетинга</a:t>
            </a:r>
            <a:endParaRPr kumimoji="0" lang="en-GB" altLang="bg-BG" sz="2800" b="1">
              <a:solidFill>
                <a:schemeClr val="accent1"/>
              </a:solidFill>
            </a:endParaRPr>
          </a:p>
        </p:txBody>
      </p:sp>
      <p:sp>
        <p:nvSpPr>
          <p:cNvPr id="97297" name="Rectangle 17"/>
          <p:cNvSpPr>
            <a:spLocks noGrp="1" noChangeArrowheads="1"/>
          </p:cNvSpPr>
          <p:nvPr>
            <p:ph type="title" idx="4294967295"/>
          </p:nvPr>
        </p:nvSpPr>
        <p:spPr>
          <a:xfrm flipH="1" flipV="1">
            <a:off x="381000" y="6553200"/>
            <a:ext cx="76200" cy="76200"/>
          </a:xfrm>
        </p:spPr>
        <p:txBody>
          <a:bodyPr/>
          <a:lstStyle/>
          <a:p>
            <a:endParaRPr lang="bg-BG" alt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473C-2199-4226-A22C-B63FB93B6E41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3652E-CCE0-4AB0-A2AF-3EF8003F17F6}" type="slidenum">
              <a:rPr lang="en-GB" altLang="bg-BG"/>
              <a:pPr/>
              <a:t>7</a:t>
            </a:fld>
            <a:endParaRPr lang="en-GB" altLang="bg-BG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bg-BG" altLang="bg-BG" sz="6600" b="1"/>
              <a:t>Потребност</a:t>
            </a:r>
            <a:endParaRPr lang="en-GB" altLang="bg-BG" sz="6600" b="1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1534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bg-BG" altLang="bg-BG" sz="3600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bg-BG" altLang="bg-BG" sz="3600" b="1">
                <a:solidFill>
                  <a:schemeClr val="folHlink"/>
                </a:solidFill>
                <a:latin typeface="Tahoma" panose="020B0604030504040204" pitchFamily="34" charset="0"/>
              </a:rPr>
              <a:t>Всяко нещо, което създава усещане за неудовлетвореност</a:t>
            </a:r>
            <a:endParaRPr lang="en-US" altLang="bg-BG" b="1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bg-BG" sz="2800" b="1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r>
              <a:rPr lang="en-US" altLang="bg-BG" sz="2800">
                <a:latin typeface="Tahoma" panose="020B0604030504040204" pitchFamily="34" charset="0"/>
              </a:rPr>
              <a:t>	</a:t>
            </a:r>
            <a:r>
              <a:rPr lang="bg-BG" altLang="bg-BG" sz="2800">
                <a:latin typeface="Tahoma" panose="020B0604030504040204" pitchFamily="34" charset="0"/>
              </a:rPr>
              <a:t>Базови</a:t>
            </a:r>
            <a:r>
              <a:rPr lang="en-US" altLang="bg-BG" sz="2800" b="1">
                <a:solidFill>
                  <a:srgbClr val="FF6600"/>
                </a:solidFill>
                <a:latin typeface="Tahoma" panose="020B0604030504040204" pitchFamily="34" charset="0"/>
              </a:rPr>
              <a:t> </a:t>
            </a:r>
            <a:r>
              <a:rPr lang="bg-BG" altLang="bg-BG" sz="2800" b="1" i="1">
                <a:solidFill>
                  <a:srgbClr val="FF6600"/>
                </a:solidFill>
                <a:latin typeface="Tahoma" panose="020B0604030504040204" pitchFamily="34" charset="0"/>
              </a:rPr>
              <a:t>физически/физиологични</a:t>
            </a:r>
            <a:r>
              <a:rPr lang="en-US" altLang="bg-BG" sz="2800">
                <a:latin typeface="Tahoma" panose="020B0604030504040204" pitchFamily="34" charset="0"/>
              </a:rPr>
              <a:t> </a:t>
            </a:r>
            <a:r>
              <a:rPr lang="bg-BG" altLang="bg-BG" sz="2800">
                <a:latin typeface="Tahoma" panose="020B0604030504040204" pitchFamily="34" charset="0"/>
              </a:rPr>
              <a:t>–за храна</a:t>
            </a:r>
            <a:r>
              <a:rPr lang="en-US" altLang="bg-BG" sz="2800">
                <a:latin typeface="Tahoma" panose="020B0604030504040204" pitchFamily="34" charset="0"/>
              </a:rPr>
              <a:t>, </a:t>
            </a:r>
            <a:r>
              <a:rPr lang="bg-BG" altLang="bg-BG" sz="2800">
                <a:latin typeface="Tahoma" panose="020B0604030504040204" pitchFamily="34" charset="0"/>
              </a:rPr>
              <a:t>облекло</a:t>
            </a:r>
            <a:r>
              <a:rPr lang="en-US" altLang="bg-BG" sz="2800">
                <a:latin typeface="Tahoma" panose="020B0604030504040204" pitchFamily="34" charset="0"/>
              </a:rPr>
              <a:t>, </a:t>
            </a:r>
            <a:r>
              <a:rPr lang="bg-BG" altLang="bg-BG" sz="2800">
                <a:latin typeface="Tahoma" panose="020B0604030504040204" pitchFamily="34" charset="0"/>
              </a:rPr>
              <a:t>топлина</a:t>
            </a:r>
            <a:r>
              <a:rPr lang="en-US" altLang="bg-BG" sz="2800">
                <a:latin typeface="Tahoma" panose="020B0604030504040204" pitchFamily="34" charset="0"/>
              </a:rPr>
              <a:t>, </a:t>
            </a:r>
            <a:r>
              <a:rPr lang="bg-BG" altLang="bg-BG" sz="2800">
                <a:latin typeface="Tahoma" panose="020B0604030504040204" pitchFamily="34" charset="0"/>
              </a:rPr>
              <a:t>сигурност</a:t>
            </a:r>
            <a:r>
              <a:rPr lang="en-US" altLang="bg-BG" sz="2800">
                <a:latin typeface="Tahoma" panose="020B0604030504040204" pitchFamily="34" charset="0"/>
              </a:rPr>
              <a:t>;</a:t>
            </a:r>
          </a:p>
          <a:p>
            <a:r>
              <a:rPr lang="en-US" altLang="bg-BG" sz="2800">
                <a:latin typeface="Tahoma" panose="020B0604030504040204" pitchFamily="34" charset="0"/>
              </a:rPr>
              <a:t>	</a:t>
            </a:r>
            <a:r>
              <a:rPr lang="bg-BG" altLang="bg-BG" sz="2800" b="1" i="1">
                <a:solidFill>
                  <a:srgbClr val="00FF00"/>
                </a:solidFill>
                <a:latin typeface="Tahoma" panose="020B0604030504040204" pitchFamily="34" charset="0"/>
              </a:rPr>
              <a:t>Социални</a:t>
            </a:r>
            <a:r>
              <a:rPr lang="en-US" altLang="bg-BG" sz="2800">
                <a:latin typeface="Tahoma" panose="020B0604030504040204" pitchFamily="34" charset="0"/>
              </a:rPr>
              <a:t> </a:t>
            </a:r>
            <a:r>
              <a:rPr lang="bg-BG" altLang="bg-BG" sz="2800">
                <a:latin typeface="Tahoma" panose="020B0604030504040204" pitchFamily="34" charset="0"/>
              </a:rPr>
              <a:t>-за принадлежност, внимание</a:t>
            </a:r>
            <a:r>
              <a:rPr lang="en-US" altLang="bg-BG" sz="2800">
                <a:latin typeface="Tahoma" panose="020B0604030504040204" pitchFamily="34" charset="0"/>
              </a:rPr>
              <a:t>;</a:t>
            </a:r>
          </a:p>
          <a:p>
            <a:r>
              <a:rPr lang="en-US" altLang="bg-BG" sz="2800">
                <a:latin typeface="Tahoma" panose="020B0604030504040204" pitchFamily="34" charset="0"/>
              </a:rPr>
              <a:t>	</a:t>
            </a:r>
            <a:r>
              <a:rPr lang="bg-BG" altLang="bg-BG" sz="2800" b="1" i="1">
                <a:solidFill>
                  <a:srgbClr val="FFCC00"/>
                </a:solidFill>
                <a:latin typeface="Tahoma" panose="020B0604030504040204" pitchFamily="34" charset="0"/>
              </a:rPr>
              <a:t>Индивидуални</a:t>
            </a:r>
            <a:r>
              <a:rPr lang="en-US" altLang="bg-BG" sz="2800">
                <a:latin typeface="Tahoma" panose="020B0604030504040204" pitchFamily="34" charset="0"/>
              </a:rPr>
              <a:t> </a:t>
            </a:r>
            <a:r>
              <a:rPr lang="bg-BG" altLang="bg-BG" sz="2800">
                <a:latin typeface="Tahoma" panose="020B0604030504040204" pitchFamily="34" charset="0"/>
              </a:rPr>
              <a:t>- за знания, самоизява</a:t>
            </a:r>
            <a:r>
              <a:rPr lang="en-US" altLang="bg-BG" sz="2800">
                <a:latin typeface="Tahoma" panose="020B0604030504040204" pitchFamily="34" charset="0"/>
              </a:rPr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FDD5-EA3A-4221-8B3F-D617BB7AE4F7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792-30F9-458F-B11A-2A346B5EF1CD}" type="slidenum">
              <a:rPr lang="en-GB" altLang="bg-BG"/>
              <a:pPr/>
              <a:t>8</a:t>
            </a:fld>
            <a:endParaRPr lang="en-GB" altLang="bg-BG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bg-BG" altLang="bg-BG" sz="6000" b="1"/>
              <a:t>Желания</a:t>
            </a:r>
            <a:endParaRPr lang="en-GB" altLang="bg-BG" sz="6000" b="1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2296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bg-BG" altLang="bg-BG">
                <a:latin typeface="Tahoma" panose="020B0604030504040204" pitchFamily="34" charset="0"/>
              </a:rPr>
              <a:t>		</a:t>
            </a:r>
          </a:p>
          <a:p>
            <a:pPr>
              <a:buFont typeface="Wingdings" panose="05000000000000000000" pitchFamily="2" charset="2"/>
              <a:buNone/>
            </a:pPr>
            <a:r>
              <a:rPr lang="bg-BG" altLang="bg-BG">
                <a:latin typeface="Tahoma" panose="020B0604030504040204" pitchFamily="34" charset="0"/>
              </a:rPr>
              <a:t>		Начинът, по който индивидуалният потребител желае да удовлетвори съответната потребност</a:t>
            </a:r>
            <a:endParaRPr lang="en-US" altLang="bg-BG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bg-BG">
                <a:latin typeface="Tahoma" panose="020B0604030504040204" pitchFamily="34" charset="0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bg-BG">
                <a:latin typeface="Tahoma" panose="020B0604030504040204" pitchFamily="34" charset="0"/>
              </a:rPr>
              <a:t>	</a:t>
            </a:r>
            <a:r>
              <a:rPr lang="bg-BG" altLang="bg-BG">
                <a:latin typeface="Tahoma" panose="020B0604030504040204" pitchFamily="34" charset="0"/>
              </a:rPr>
              <a:t>	Повлиява се от културата, социалната среда, индивидуалността</a:t>
            </a:r>
            <a:endParaRPr lang="en-GB" altLang="bg-BG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1821-8D66-4743-B6B1-A5F169E0BA36}" type="datetime1">
              <a:rPr lang="en-GB" altLang="bg-BG"/>
              <a:pPr/>
              <a:t>10/10/2016</a:t>
            </a:fld>
            <a:endParaRPr lang="en-GB" alt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5374E-8BF8-4D8F-8025-2286832D72E4}" type="slidenum">
              <a:rPr lang="en-GB" altLang="bg-BG"/>
              <a:pPr/>
              <a:t>9</a:t>
            </a:fld>
            <a:endParaRPr lang="en-GB" altLang="bg-BG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bg-BG" altLang="bg-BG" sz="6000" b="1"/>
              <a:t>Търсене</a:t>
            </a:r>
            <a:endParaRPr lang="en-GB" altLang="bg-BG" sz="6000" b="1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01000" cy="4876800"/>
          </a:xfrm>
        </p:spPr>
        <p:txBody>
          <a:bodyPr/>
          <a:lstStyle/>
          <a:p>
            <a:pPr lvl="1">
              <a:buFontTx/>
              <a:buNone/>
            </a:pPr>
            <a:r>
              <a:rPr lang="bg-BG" altLang="bg-BG" sz="3600" b="1">
                <a:solidFill>
                  <a:schemeClr val="accent1"/>
                </a:solidFill>
                <a:latin typeface="Tahoma" panose="020B0604030504040204" pitchFamily="34" charset="0"/>
              </a:rPr>
              <a:t>	Закон за намаляващото търсене</a:t>
            </a:r>
            <a:r>
              <a:rPr lang="en-US" altLang="bg-BG" sz="3600" b="1">
                <a:solidFill>
                  <a:schemeClr val="accent1"/>
                </a:solidFill>
                <a:latin typeface="Tahoma" panose="020B0604030504040204" pitchFamily="34" charset="0"/>
              </a:rPr>
              <a:t>:</a:t>
            </a:r>
            <a:endParaRPr lang="en-US" altLang="bg-BG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bg-BG" altLang="bg-BG" b="1">
                <a:solidFill>
                  <a:schemeClr val="folHlink"/>
                </a:solidFill>
                <a:latin typeface="Tahoma" panose="020B0604030504040204" pitchFamily="34" charset="0"/>
              </a:rPr>
              <a:t>		При увеличаване на цената търсенето </a:t>
            </a:r>
            <a:r>
              <a:rPr lang="bg-BG" altLang="bg-BG" b="1" u="sng">
                <a:solidFill>
                  <a:schemeClr val="folHlink"/>
                </a:solidFill>
                <a:latin typeface="Tahoma" panose="020B0604030504040204" pitchFamily="34" charset="0"/>
              </a:rPr>
              <a:t>намалява</a:t>
            </a:r>
            <a:r>
              <a:rPr lang="bg-BG" altLang="bg-BG" b="1">
                <a:solidFill>
                  <a:schemeClr val="folHlink"/>
                </a:solidFill>
                <a:latin typeface="Tahoma" panose="020B0604030504040204" pitchFamily="34" charset="0"/>
              </a:rPr>
              <a:t>, а при </a:t>
            </a:r>
            <a:endParaRPr lang="en-US" altLang="bg-BG" b="1">
              <a:solidFill>
                <a:schemeClr val="folHlink"/>
              </a:solidFill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bg-BG" altLang="bg-BG" b="1">
                <a:solidFill>
                  <a:schemeClr val="folHlink"/>
                </a:solidFill>
                <a:latin typeface="Tahoma" panose="020B0604030504040204" pitchFamily="34" charset="0"/>
              </a:rPr>
              <a:t>		намаляване на цената – търсенето </a:t>
            </a:r>
            <a:r>
              <a:rPr lang="bg-BG" altLang="bg-BG" b="1" u="sng">
                <a:solidFill>
                  <a:schemeClr val="folHlink"/>
                </a:solidFill>
                <a:latin typeface="Tahoma" panose="020B0604030504040204" pitchFamily="34" charset="0"/>
              </a:rPr>
              <a:t>нараства</a:t>
            </a:r>
            <a:endParaRPr lang="en-GB" altLang="bg-BG" b="1" u="sng">
              <a:solidFill>
                <a:schemeClr val="folHlink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2064</TotalTime>
  <Words>582</Words>
  <Application>Microsoft Office PowerPoint</Application>
  <PresentationFormat>On-screen Show (4:3)</PresentationFormat>
  <Paragraphs>325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Times New Roman</vt:lpstr>
      <vt:lpstr>Arial</vt:lpstr>
      <vt:lpstr>Wingdings</vt:lpstr>
      <vt:lpstr>Tahoma</vt:lpstr>
      <vt:lpstr>Soaring</vt:lpstr>
      <vt:lpstr>Office Theme</vt:lpstr>
      <vt:lpstr>МАРКЕТИНГ и идеи за прилагането му</vt:lpstr>
      <vt:lpstr>PowerPoint Presentation</vt:lpstr>
      <vt:lpstr>Защо е важно да се прилага маркетинг?</vt:lpstr>
      <vt:lpstr>Въздействия върху  и от фирмата</vt:lpstr>
      <vt:lpstr>Маркетинг микс</vt:lpstr>
      <vt:lpstr>PowerPoint Presentation</vt:lpstr>
      <vt:lpstr>Потребност</vt:lpstr>
      <vt:lpstr>Желания</vt:lpstr>
      <vt:lpstr>Търсене</vt:lpstr>
      <vt:lpstr>Крива на търсенето</vt:lpstr>
      <vt:lpstr>Търсене</vt:lpstr>
      <vt:lpstr>Еластично търсене</vt:lpstr>
      <vt:lpstr>Еластично търсене</vt:lpstr>
      <vt:lpstr>Нееластично търсене</vt:lpstr>
      <vt:lpstr>Крива на търсенето</vt:lpstr>
      <vt:lpstr>Търсене и Предлагане</vt:lpstr>
      <vt:lpstr>Стока</vt:lpstr>
      <vt:lpstr>Пазар</vt:lpstr>
      <vt:lpstr>Пазари</vt:lpstr>
      <vt:lpstr>Нерегулирани и Де-регулирани пазари</vt:lpstr>
      <vt:lpstr>Проста размяна</vt:lpstr>
      <vt:lpstr>Размяна с участието на посредници</vt:lpstr>
      <vt:lpstr>Маркетинг</vt:lpstr>
      <vt:lpstr>Маркетинг</vt:lpstr>
      <vt:lpstr>Маркетинг</vt:lpstr>
      <vt:lpstr>Две главни цели</vt:lpstr>
      <vt:lpstr>Потребителна стойност &amp; Ползи</vt:lpstr>
      <vt:lpstr>Потребителна стойност</vt:lpstr>
      <vt:lpstr>Маркетингови дейности</vt:lpstr>
      <vt:lpstr>Предназначение на Маркетинга</vt:lpstr>
      <vt:lpstr>Маркетинг концепция</vt:lpstr>
      <vt:lpstr>Маркетинг концепции</vt:lpstr>
      <vt:lpstr>Маркетинг ориентация</vt:lpstr>
      <vt:lpstr>Етични и социални отговорности</vt:lpstr>
      <vt:lpstr>PowerPoint Presentation</vt:lpstr>
      <vt:lpstr>Маркетингът трябва да е КЕСАП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soadfan</dc:creator>
  <cp:lastModifiedBy>Pesho</cp:lastModifiedBy>
  <cp:revision>124</cp:revision>
  <cp:lastPrinted>1601-01-01T00:00:00Z</cp:lastPrinted>
  <dcterms:created xsi:type="dcterms:W3CDTF">1601-01-01T00:00:00Z</dcterms:created>
  <dcterms:modified xsi:type="dcterms:W3CDTF">2016-10-10T03:33:13Z</dcterms:modified>
</cp:coreProperties>
</file>